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y="6858000" cx="12192000"/>
  <p:notesSz cx="6858000" cy="12192000"/>
  <p:embeddedFontLst>
    <p:embeddedFont>
      <p:font typeface="Lato"/>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font" Target="fonts/Lato-bold.fntdata"/><Relationship Id="rId21" Type="http://schemas.openxmlformats.org/officeDocument/2006/relationships/slide" Target="slides/slide17.xml"/><Relationship Id="rId43" Type="http://schemas.openxmlformats.org/officeDocument/2006/relationships/font" Target="fonts/Lato-regular.fntdata"/><Relationship Id="rId24" Type="http://schemas.openxmlformats.org/officeDocument/2006/relationships/slide" Target="slides/slide20.xml"/><Relationship Id="rId46" Type="http://schemas.openxmlformats.org/officeDocument/2006/relationships/font" Target="fonts/Lato-boldItalic.fntdata"/><Relationship Id="rId23" Type="http://schemas.openxmlformats.org/officeDocument/2006/relationships/slide" Target="slides/slide19.xml"/><Relationship Id="rId45" Type="http://schemas.openxmlformats.org/officeDocument/2006/relationships/font" Target="fonts/La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sz="2200"/>
              <a:t>"Brand equity is a critical but often misunderstood asset for businesses. We all know that strong brands drive loyalty, pricing power, and long-term growth—but how do we actually measure it? Today, we’re going to break down a structured, data-driven approach to quantifying brand equity, exploring how brands like Nike, Adidas, and others build and sustain their value over time."</a:t>
            </a:r>
            <a:endParaRPr i="1" sz="2200"/>
          </a:p>
          <a:p>
            <a:pPr indent="0" lvl="0" marL="0" rtl="0" algn="l">
              <a:spcBef>
                <a:spcPts val="0"/>
              </a:spcBef>
              <a:spcAft>
                <a:spcPts val="0"/>
              </a:spcAft>
              <a:buNone/>
            </a:pPr>
            <a:r>
              <a:t/>
            </a:r>
            <a:endParaRPr/>
          </a:p>
        </p:txBody>
      </p:sp>
      <p:sp>
        <p:nvSpPr>
          <p:cNvPr id="182" name="Google Shape;18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400"/>
              <a:t>The Four Pillars of Brand EquityPillarWhat It MeasuresKey MetricsBrand AwarenessHow well is the brand recognized?Brand mentions, media exposure, search volumeBrand EsteemPerceived trust, quality, and reputation of the brand.NPS (Net Promoter Score), sentiment analysis, trust ratingsBrand AssociationEmotional &amp; cultural connections with the brand.Brand differentiation, thematic analysis, consumer perception surveysBrand LoyaltyCustomer commitment &amp; repeat purchases.Retention rate, engagement levels, brand advocacy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US" sz="1400"/>
              <a:t>Why Esteem &amp; Association Are Separate:</a:t>
            </a:r>
            <a:endParaRPr sz="1400"/>
          </a:p>
          <a:p>
            <a:pPr indent="0" lvl="0" marL="0" rtl="0" algn="l">
              <a:spcBef>
                <a:spcPts val="0"/>
              </a:spcBef>
              <a:spcAft>
                <a:spcPts val="0"/>
              </a:spcAft>
              <a:buNone/>
            </a:pPr>
            <a:br>
              <a:rPr lang="en-US" sz="1400"/>
            </a:br>
            <a:r>
              <a:rPr lang="en-US" sz="1400"/>
              <a:t>Brand Esteem drives consumer confidence and justifies pricing premiums (e.g., Rolex = high Esteem, but not necessarily high emotional connection).</a:t>
            </a:r>
            <a:br>
              <a:rPr lang="en-US" sz="1400"/>
            </a:br>
            <a:r>
              <a:rPr lang="en-US" sz="1400"/>
              <a:t>Brand Association determines brand affinity and cultural fit (e.g., Apple = strong Association due to lifestyle appeal).</a:t>
            </a:r>
            <a:br>
              <a:rPr lang="en-US" sz="1400"/>
            </a:br>
            <a:r>
              <a:rPr lang="en-US" sz="1400"/>
              <a:t>A brand can have high Esteem but low Association (e.g., Goldman Sachs is highly respected but lacks broad emotional appeal).</a:t>
            </a:r>
            <a:br>
              <a:rPr lang="en-US" sz="1400"/>
            </a:br>
            <a:r>
              <a:rPr lang="en-US" sz="1400"/>
              <a:t>A brand can have high Association but low Esteem (e.g., Shein is culturally relevant but lacks premium trust perception).</a:t>
            </a:r>
            <a:br>
              <a:rPr lang="en-US" sz="1400"/>
            </a:br>
            <a:r>
              <a:rPr lang="en-US" sz="1400"/>
              <a:t>How This Impacts the Brand Equity Score:</a:t>
            </a:r>
            <a:br>
              <a:rPr lang="en-US" sz="1400"/>
            </a:br>
            <a:br>
              <a:rPr lang="en-US" sz="1400"/>
            </a:br>
            <a:r>
              <a:rPr lang="en-US" sz="1400"/>
              <a:t>BrandEquityScore=(Awareness×W1)+(Esteem×W2)+(Association×W3)+(Loyalty×W4)Key Takeaway: Keeping these dimensions separate allows better diagnosis of brand strengths &amp; weaknesses, leading to more precise strategy adjustments.</a:t>
            </a:r>
            <a:endParaRPr sz="1400"/>
          </a:p>
        </p:txBody>
      </p:sp>
      <p:sp>
        <p:nvSpPr>
          <p:cNvPr id="195" name="Google Shape;19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i="1" lang="en-US" sz="1600"/>
              <a:t>"Esteem is about </a:t>
            </a:r>
            <a:r>
              <a:rPr b="1" i="1" lang="en-US" sz="1600"/>
              <a:t>trust and perceived quality</a:t>
            </a:r>
            <a:r>
              <a:rPr i="1" lang="en-US" sz="1600"/>
              <a:t>. This is measured through:</a:t>
            </a:r>
            <a:br>
              <a:rPr i="1" lang="en-US" sz="1600"/>
            </a:br>
            <a:r>
              <a:rPr lang="en-US" sz="1600"/>
              <a:t>✔</a:t>
            </a:r>
            <a:r>
              <a:rPr i="1" lang="en-US" sz="1600"/>
              <a:t> </a:t>
            </a:r>
            <a:r>
              <a:rPr b="1" i="1" lang="en-US" sz="1600"/>
              <a:t>Net Promoter Score (NPS):</a:t>
            </a:r>
            <a:r>
              <a:rPr i="1" lang="en-US" sz="1600"/>
              <a:t> How many people would recommend the brand?</a:t>
            </a:r>
            <a:br>
              <a:rPr i="1" lang="en-US" sz="1600"/>
            </a:br>
            <a:r>
              <a:rPr lang="en-US" sz="1600"/>
              <a:t>✔</a:t>
            </a:r>
            <a:r>
              <a:rPr i="1" lang="en-US" sz="1600"/>
              <a:t> </a:t>
            </a:r>
            <a:r>
              <a:rPr b="1" i="1" lang="en-US" sz="1600"/>
              <a:t>Customer Sentiment Analysis:</a:t>
            </a:r>
            <a:r>
              <a:rPr i="1" lang="en-US" sz="1600"/>
              <a:t> What are customers saying in reviews and feedback?</a:t>
            </a:r>
            <a:br>
              <a:rPr i="1" lang="en-US" sz="1600"/>
            </a:br>
            <a:r>
              <a:rPr lang="en-US" sz="1600"/>
              <a:t>✔</a:t>
            </a:r>
            <a:r>
              <a:rPr i="1" lang="en-US" sz="1600"/>
              <a:t> </a:t>
            </a:r>
            <a:r>
              <a:rPr b="1" i="1" lang="en-US" sz="1600"/>
              <a:t>Media Sentiment:</a:t>
            </a:r>
            <a:r>
              <a:rPr i="1" lang="en-US" sz="1600"/>
              <a:t> Is the press coverage reinforcing the brand’s reputation or damaging it?"</a:t>
            </a:r>
            <a:endParaRPr i="1" sz="1600"/>
          </a:p>
          <a:p>
            <a:pPr indent="0" lvl="0" marL="0" rtl="0" algn="l">
              <a:spcBef>
                <a:spcPts val="0"/>
              </a:spcBef>
              <a:spcAft>
                <a:spcPts val="0"/>
              </a:spcAft>
              <a:buNone/>
            </a:pPr>
            <a:r>
              <a:t/>
            </a:r>
            <a:endParaRPr/>
          </a:p>
        </p:txBody>
      </p:sp>
      <p:sp>
        <p:nvSpPr>
          <p:cNvPr id="240" name="Google Shape;24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600"/>
              <a:t>Association is about </a:t>
            </a:r>
            <a:r>
              <a:rPr b="1" lang="en-US" sz="1600"/>
              <a:t>emotional and cultural relevance</a:t>
            </a:r>
            <a:r>
              <a:rPr lang="en-US" sz="1600"/>
              <a:t>. We use:</a:t>
            </a:r>
            <a:br>
              <a:rPr lang="en-US" sz="1600"/>
            </a:br>
            <a:r>
              <a:rPr lang="en-US" sz="1600"/>
              <a:t>✔ </a:t>
            </a:r>
            <a:r>
              <a:rPr b="1" lang="en-US" sz="1600"/>
              <a:t>Surveys to gauge consumer perception.</a:t>
            </a:r>
            <a:br>
              <a:rPr b="1" lang="en-US" sz="1600"/>
            </a:br>
            <a:r>
              <a:rPr lang="en-US" sz="1600"/>
              <a:t>✔ </a:t>
            </a:r>
            <a:r>
              <a:rPr b="1" lang="en-US" sz="1600"/>
              <a:t>Social Media Clustering to identify key brand themes.</a:t>
            </a:r>
            <a:br>
              <a:rPr b="1" lang="en-US" sz="1600"/>
            </a:br>
            <a:r>
              <a:rPr lang="en-US" sz="1600"/>
              <a:t>✔ </a:t>
            </a:r>
            <a:r>
              <a:rPr b="1" lang="en-US" sz="1600"/>
              <a:t>Brand Conflation Analysis to check if consumers mistake one brand’s identity for another.</a:t>
            </a:r>
            <a:endParaRPr b="1" sz="1600"/>
          </a:p>
          <a:p>
            <a:pPr indent="0" lvl="0" marL="0" rtl="0" algn="l">
              <a:lnSpc>
                <a:spcPct val="115000"/>
              </a:lnSpc>
              <a:spcBef>
                <a:spcPts val="0"/>
              </a:spcBef>
              <a:spcAft>
                <a:spcPts val="0"/>
              </a:spcAft>
              <a:buClr>
                <a:schemeClr val="dk1"/>
              </a:buClr>
              <a:buSzPts val="1100"/>
              <a:buFont typeface="Arial"/>
              <a:buNone/>
            </a:pPr>
            <a:r>
              <a:rPr lang="en-US" sz="1600"/>
              <a:t>Nike, for example, is strongly linked to </a:t>
            </a:r>
            <a:r>
              <a:rPr b="1" lang="en-US" sz="1600"/>
              <a:t>performance, empowerment, and innovation</a:t>
            </a:r>
            <a:r>
              <a:rPr lang="en-US" sz="1600"/>
              <a:t>—all factors that strengthen its Association Score.</a:t>
            </a:r>
            <a:endParaRPr sz="1600"/>
          </a:p>
          <a:p>
            <a:pPr indent="0" lvl="0" marL="0" rtl="0" algn="l">
              <a:spcBef>
                <a:spcPts val="0"/>
              </a:spcBef>
              <a:spcAft>
                <a:spcPts val="0"/>
              </a:spcAft>
              <a:buNone/>
            </a:pPr>
            <a:r>
              <a:t/>
            </a:r>
            <a:endParaRPr/>
          </a:p>
        </p:txBody>
      </p:sp>
      <p:sp>
        <p:nvSpPr>
          <p:cNvPr id="261" name="Google Shape;26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sz="1400"/>
              <a:t>*"Loyalty is where brand strength converts into long-term business value. We look at:</a:t>
            </a:r>
            <a:br>
              <a:rPr lang="en-US" sz="1400"/>
            </a:br>
            <a:r>
              <a:rPr lang="en-US" sz="1400"/>
              <a:t>✔ </a:t>
            </a:r>
            <a:r>
              <a:rPr b="1" lang="en-US" sz="1400"/>
              <a:t>Customer retention &amp; repeat purchase rates.</a:t>
            </a:r>
            <a:br>
              <a:rPr b="1" lang="en-US" sz="1400"/>
            </a:br>
            <a:r>
              <a:rPr lang="en-US" sz="1400"/>
              <a:t>✔ </a:t>
            </a:r>
            <a:r>
              <a:rPr b="1" lang="en-US" sz="1400"/>
              <a:t>Brand advocacy – are consumers referring the brand to others?</a:t>
            </a:r>
            <a:br>
              <a:rPr b="1" lang="en-US" sz="1400"/>
            </a:br>
            <a:r>
              <a:rPr lang="en-US" sz="1400"/>
              <a:t>✔ </a:t>
            </a:r>
            <a:r>
              <a:rPr b="1" lang="en-US" sz="1400"/>
              <a:t>Community engagement – how involved are people in loyalty programs, user-generated content, and brand-led initiatives?</a:t>
            </a:r>
            <a:endParaRPr b="1" sz="1400"/>
          </a:p>
          <a:p>
            <a:pPr indent="0" lvl="0" marL="0" rtl="0" algn="l">
              <a:lnSpc>
                <a:spcPct val="115000"/>
              </a:lnSpc>
              <a:spcBef>
                <a:spcPts val="0"/>
              </a:spcBef>
              <a:spcAft>
                <a:spcPts val="0"/>
              </a:spcAft>
              <a:buClr>
                <a:schemeClr val="dk1"/>
              </a:buClr>
              <a:buSzPts val="1100"/>
              <a:buFont typeface="Arial"/>
              <a:buNone/>
            </a:pPr>
            <a:r>
              <a:rPr lang="en-US" sz="1400"/>
              <a:t>Nike Run Club and SNKRS have helped Nike build one of the most loyal customer bases in the industry."*</a:t>
            </a:r>
            <a:endParaRPr sz="1400"/>
          </a:p>
          <a:p>
            <a:pPr indent="0" lvl="0" marL="0" rtl="0" algn="l">
              <a:spcBef>
                <a:spcPts val="0"/>
              </a:spcBef>
              <a:spcAft>
                <a:spcPts val="0"/>
              </a:spcAft>
              <a:buNone/>
            </a:pPr>
            <a:r>
              <a:t/>
            </a:r>
            <a:endParaRPr/>
          </a:p>
        </p:txBody>
      </p:sp>
      <p:sp>
        <p:nvSpPr>
          <p:cNvPr id="281" name="Google Shape;28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Step 1: Define the Formula &amp; Weighting System"The Brand Equity Score formula follows this structure:"BrandEquityScore=(Awareness×W1)+(Esteem×W2)+(Association×W3)+(Loyalty×W4)"For the apparel industry, we assign weights based on their impact on consumer decision-making:"ComponentWeight (%)Why It MattersAwareness30%Drives first-time purchases &amp; recallEsteem30%Influences trust &amp; premium pricingAssociation20%Strengthens emotional connection &amp; advocacyLoyalty20%Converts customers into repeat buyers"Nike, as an industry leader, scores high across these dimensions, but to ensure objectivity, we rely on real-world brand tracking data."Step 2: Gathering Raw Scores for Each Component"To quantify Nike's brand strength, we pull data from a combination of public datasets, consumer insights, and competitive intelligence platforms. Here’s how we determine each score:"1. Brand Awareness – 90 (30% weight)</a:t>
            </a:r>
            <a:br>
              <a:rPr lang="en-US"/>
            </a:br>
            <a:r>
              <a:rPr lang="en-US"/>
              <a:t>Metric Sources:</a:t>
            </a:r>
            <a:br>
              <a:rPr lang="en-US"/>
            </a:br>
            <a:br>
              <a:rPr lang="en-US"/>
            </a:br>
            <a:r>
              <a:rPr lang="en-US"/>
              <a:t>Share of Voice (SOV): Nike holds ~47% SOV across social &amp; news mentions (Meltwater, Brandwatch).</a:t>
            </a:r>
            <a:br>
              <a:rPr lang="en-US"/>
            </a:br>
            <a:r>
              <a:rPr lang="en-US"/>
              <a:t>Search Volume Index: Nike outperforms Adidas by ~18% in branded keyword searches (Google Trends, Ahrefs).</a:t>
            </a:r>
            <a:br>
              <a:rPr lang="en-US"/>
            </a:br>
            <a:r>
              <a:rPr lang="en-US"/>
              <a:t>Media Coverage: Nike consistently ranks as the most mentioned sportswear brand in mainstream publications.</a:t>
            </a:r>
            <a:br>
              <a:rPr lang="en-US"/>
            </a:br>
            <a:br>
              <a:rPr lang="en-US"/>
            </a:br>
            <a:br>
              <a:rPr lang="en-US"/>
            </a:br>
            <a:r>
              <a:rPr lang="en-US"/>
              <a:t>Calculation Method:</a:t>
            </a:r>
            <a:br>
              <a:rPr lang="en-US"/>
            </a:br>
            <a:br>
              <a:rPr lang="en-US"/>
            </a:br>
            <a:r>
              <a:rPr lang="en-US"/>
              <a:t>We normalize these metrics on a 0-100 scale, where the highest brand in the dataset (Nike) is set to 100, and others scale accordingly.</a:t>
            </a:r>
            <a:br>
              <a:rPr lang="en-US"/>
            </a:br>
            <a:r>
              <a:rPr lang="en-US"/>
              <a:t>Nike’s search, SOV, and media presence score of 90 is a weighted average across these indicators.</a:t>
            </a:r>
            <a:br>
              <a:rPr lang="en-US"/>
            </a:br>
            <a:br>
              <a:rPr lang="en-US"/>
            </a:br>
            <a:br>
              <a:rPr lang="en-US"/>
            </a:br>
            <a:r>
              <a:rPr lang="en-US"/>
              <a:t>2. Brand Esteem – 85 (30% weight)</a:t>
            </a:r>
            <a:br>
              <a:rPr lang="en-US"/>
            </a:br>
            <a:r>
              <a:rPr lang="en-US"/>
              <a:t>Metric Sources:</a:t>
            </a:r>
            <a:br>
              <a:rPr lang="en-US"/>
            </a:br>
            <a:br>
              <a:rPr lang="en-US"/>
            </a:br>
            <a:r>
              <a:rPr lang="en-US"/>
              <a:t>Net Promoter Score (NPS): Nike’s NPS is ~72, compared to Adidas (~55) and Under Armour (~42) (Qualtrics, SurveyMonkey).</a:t>
            </a:r>
            <a:br>
              <a:rPr lang="en-US"/>
            </a:br>
            <a:r>
              <a:rPr lang="en-US"/>
              <a:t>Consumer Sentiment Analysis: Nike’s brand sentiment is 65% positive, 25% neutral, 10% negative (Trustpilot, Google Reviews).</a:t>
            </a:r>
            <a:br>
              <a:rPr lang="en-US"/>
            </a:br>
            <a:r>
              <a:rPr lang="en-US"/>
              <a:t>Product Quality Ratings: Nike’s average product ratings are 4.5/5 across major e-commerce platforms (Shopify, Amazon).</a:t>
            </a:r>
            <a:br>
              <a:rPr lang="en-US"/>
            </a:br>
            <a:br>
              <a:rPr lang="en-US"/>
            </a:br>
            <a:br>
              <a:rPr lang="en-US"/>
            </a:br>
            <a:r>
              <a:rPr lang="en-US"/>
              <a:t>Calculation Method:</a:t>
            </a:r>
            <a:br>
              <a:rPr lang="en-US"/>
            </a:br>
            <a:br>
              <a:rPr lang="en-US"/>
            </a:br>
            <a:r>
              <a:rPr lang="en-US"/>
              <a:t>NPS is normalized to align with apparel benchmarks (~70-80 for leading brands).</a:t>
            </a:r>
            <a:br>
              <a:rPr lang="en-US"/>
            </a:br>
            <a:r>
              <a:rPr lang="en-US"/>
              <a:t>Product ratings &amp; consumer sentiment are weighted based on review credibility (e.g., verified vs. unverified buyers).</a:t>
            </a:r>
            <a:br>
              <a:rPr lang="en-US"/>
            </a:br>
            <a:r>
              <a:rPr lang="en-US"/>
              <a:t>Nike’s resulting Esteem Score of 85 reflects its high trust level among consumers.</a:t>
            </a:r>
            <a:br>
              <a:rPr lang="en-US"/>
            </a:br>
            <a:br>
              <a:rPr lang="en-US"/>
            </a:br>
            <a:br>
              <a:rPr lang="en-US"/>
            </a:br>
            <a:r>
              <a:rPr lang="en-US"/>
              <a:t>3. Brand Association – 80 (20% weight)</a:t>
            </a:r>
            <a:br>
              <a:rPr lang="en-US"/>
            </a:br>
            <a:r>
              <a:rPr lang="en-US"/>
              <a:t>Metric Sources:</a:t>
            </a:r>
            <a:br>
              <a:rPr lang="en-US"/>
            </a:br>
            <a:br>
              <a:rPr lang="en-US"/>
            </a:br>
            <a:r>
              <a:rPr lang="en-US"/>
              <a:t>Consumer Perception Surveys: Nike scores high on associations like performance, empowerment, and innovation (Ipsos, Nielsen).</a:t>
            </a:r>
            <a:br>
              <a:rPr lang="en-US"/>
            </a:br>
            <a:r>
              <a:rPr lang="en-US"/>
              <a:t>Thematic Social Media Analysis: AI-driven clustering shows Nike’s brand discussions are centered on athletics &amp; cultural influence, compared to Adidas (more fashion-driven).</a:t>
            </a:r>
            <a:br>
              <a:rPr lang="en-US"/>
            </a:br>
            <a:r>
              <a:rPr lang="en-US"/>
              <a:t>Brand Differentiation Index: Nike scores an 8.5/10 in uniqueness among sportswear brands (BAV Group).</a:t>
            </a:r>
            <a:br>
              <a:rPr lang="en-US"/>
            </a:br>
            <a:br>
              <a:rPr lang="en-US"/>
            </a:br>
            <a:br>
              <a:rPr lang="en-US"/>
            </a:br>
            <a:r>
              <a:rPr lang="en-US"/>
              <a:t>Calculation Method:</a:t>
            </a:r>
            <a:br>
              <a:rPr lang="en-US"/>
            </a:br>
            <a:br>
              <a:rPr lang="en-US"/>
            </a:br>
            <a:r>
              <a:rPr lang="en-US"/>
              <a:t>We weight survey &amp; AI social listening insights to evaluate emotional connections.</a:t>
            </a:r>
            <a:br>
              <a:rPr lang="en-US"/>
            </a:br>
            <a:r>
              <a:rPr lang="en-US"/>
              <a:t>Nike’s Brand Association Score of 80 reflects its strong cultural relevance but slight variability across global markets.</a:t>
            </a:r>
            <a:br>
              <a:rPr lang="en-US"/>
            </a:br>
            <a:br>
              <a:rPr lang="en-US"/>
            </a:br>
            <a:br>
              <a:rPr lang="en-US"/>
            </a:br>
            <a:r>
              <a:rPr lang="en-US"/>
              <a:t>4. Brand Loyalty – 88 (20% weight)</a:t>
            </a:r>
            <a:br>
              <a:rPr lang="en-US"/>
            </a:br>
            <a:r>
              <a:rPr lang="en-US"/>
              <a:t>Metric Sources:</a:t>
            </a:r>
            <a:br>
              <a:rPr lang="en-US"/>
            </a:br>
            <a:br>
              <a:rPr lang="en-US"/>
            </a:br>
            <a:r>
              <a:rPr lang="en-US"/>
              <a:t>Repeat Purchase Rates: Nike has a 60% retention rate among loyalty program members (Nike+, Shopify analytics).</a:t>
            </a:r>
            <a:br>
              <a:rPr lang="en-US"/>
            </a:br>
            <a:r>
              <a:rPr lang="en-US"/>
              <a:t>Brand Advocacy (Referral &amp; UGC Impact): Nike generates 15x more user-generated content than competitors, driving organic loyalty.</a:t>
            </a:r>
            <a:br>
              <a:rPr lang="en-US"/>
            </a:br>
            <a:r>
              <a:rPr lang="en-US"/>
              <a:t>Engagement Metrics: Nike+ Run Club and SNKRS app engagement rates are 30% higher than Adidas Confirmed (Hootsuite, Sprinklr).</a:t>
            </a:r>
            <a:br>
              <a:rPr lang="en-US"/>
            </a:br>
            <a:br>
              <a:rPr lang="en-US"/>
            </a:br>
            <a:br>
              <a:rPr lang="en-US"/>
            </a:br>
            <a:r>
              <a:rPr lang="en-US"/>
              <a:t>Calculation Method:</a:t>
            </a:r>
            <a:br>
              <a:rPr lang="en-US"/>
            </a:br>
            <a:br>
              <a:rPr lang="en-US"/>
            </a:br>
            <a:r>
              <a:rPr lang="en-US"/>
              <a:t>Loyalty program retention and engagement rates are normalized against industry benchmarks.</a:t>
            </a:r>
            <a:br>
              <a:rPr lang="en-US"/>
            </a:br>
            <a:r>
              <a:rPr lang="en-US"/>
              <a:t>Nike’s Brand Loyalty Score of 88 is among the highest in the industry, reflecting strong consumer commitment.</a:t>
            </a:r>
            <a:br>
              <a:rPr lang="en-US"/>
            </a:br>
            <a:br>
              <a:rPr lang="en-US"/>
            </a:br>
            <a:br>
              <a:rPr lang="en-US"/>
            </a:br>
            <a:r>
              <a:rPr lang="en-US"/>
              <a:t>Step 3: Final Calculation of the Brand Equity Score"Now that we’ve determined Nike’s raw scores for each component, we apply the weightings:"ComponentRaw Score (0-100)Weight (%)Weighted ScoreAwareness9030%27.0Esteem8530%25.5Association8020%16.0Loyalty8820%17.6Total Score85.3100%85.3</a:t>
            </a:r>
            <a:br>
              <a:rPr lang="en-US"/>
            </a:br>
            <a:br>
              <a:rPr lang="en-US"/>
            </a:br>
            <a:br>
              <a:rPr lang="en-US"/>
            </a:br>
            <a:br>
              <a:rPr lang="en-US"/>
            </a:br>
            <a:br>
              <a:rPr lang="en-US"/>
            </a:br>
            <a:br>
              <a:rPr lang="en-US"/>
            </a:br>
            <a:br>
              <a:rPr lang="en-US"/>
            </a:br>
            <a:br>
              <a:rPr lang="en-US"/>
            </a:br>
            <a:br>
              <a:rPr lang="en-US"/>
            </a:br>
            <a:br>
              <a:rPr lang="en-US"/>
            </a:br>
            <a:br>
              <a:rPr lang="en-US"/>
            </a:br>
            <a:br>
              <a:rPr lang="en-US"/>
            </a:br>
            <a:br>
              <a:rPr lang="en-US"/>
            </a:br>
            <a:r>
              <a:rPr lang="en-US"/>
              <a:t>"Nike’s final Brand Equity Score of 85.3 places it at the top of the industry, reflecting its balance of strong recognition, trust, emotional connection, and customer retention."</a:t>
            </a:r>
            <a:endParaRPr/>
          </a:p>
        </p:txBody>
      </p:sp>
      <p:sp>
        <p:nvSpPr>
          <p:cNvPr id="301" name="Google Shape;30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400"/>
              </a:spcBef>
              <a:spcAft>
                <a:spcPts val="0"/>
              </a:spcAft>
              <a:buClr>
                <a:schemeClr val="dk1"/>
              </a:buClr>
              <a:buSzPts val="1100"/>
              <a:buFont typeface="Arial"/>
              <a:buNone/>
            </a:pPr>
            <a:r>
              <a:rPr b="1" lang="en-US" sz="1300"/>
              <a:t>Step 1: Understanding the Formula for Normalization</a:t>
            </a:r>
            <a:endParaRPr b="1" sz="1300"/>
          </a:p>
          <a:p>
            <a:pPr indent="0" lvl="0" marL="0" rtl="0" algn="l">
              <a:lnSpc>
                <a:spcPct val="115000"/>
              </a:lnSpc>
              <a:spcBef>
                <a:spcPts val="1200"/>
              </a:spcBef>
              <a:spcAft>
                <a:spcPts val="0"/>
              </a:spcAft>
              <a:buClr>
                <a:schemeClr val="dk1"/>
              </a:buClr>
              <a:buSzPts val="1100"/>
              <a:buFont typeface="Arial"/>
              <a:buNone/>
            </a:pPr>
            <a:r>
              <a:rPr lang="en-US" sz="1100"/>
              <a:t>The formula used to convert raw scores into a 0-100 scale is:</a:t>
            </a:r>
            <a:endParaRPr sz="1100"/>
          </a:p>
          <a:p>
            <a:pPr indent="0" lvl="0" marL="0" rtl="0" algn="l">
              <a:lnSpc>
                <a:spcPct val="115000"/>
              </a:lnSpc>
              <a:spcBef>
                <a:spcPts val="1200"/>
              </a:spcBef>
              <a:spcAft>
                <a:spcPts val="0"/>
              </a:spcAft>
              <a:buClr>
                <a:schemeClr val="dk1"/>
              </a:buClr>
              <a:buSzPts val="1100"/>
              <a:buFont typeface="Arial"/>
              <a:buNone/>
            </a:pPr>
            <a:r>
              <a:rPr lang="en-US" sz="1100"/>
              <a:t>Normalized Score=(X−Xmin)(Xmax−Xmin)×100\text{Normalized Score} = \frac{(X - X_{\text{min}})}{(X_{\text{max}} - X_{\text{min}})} \times 100Normalized Score=(Xmax​−Xmin​)(X−Xmin​)​×100</a:t>
            </a:r>
            <a:endParaRPr sz="1100"/>
          </a:p>
          <a:p>
            <a:pPr indent="0" lvl="0" marL="0" rtl="0" algn="l">
              <a:lnSpc>
                <a:spcPct val="115000"/>
              </a:lnSpc>
              <a:spcBef>
                <a:spcPts val="1200"/>
              </a:spcBef>
              <a:spcAft>
                <a:spcPts val="0"/>
              </a:spcAft>
              <a:buClr>
                <a:schemeClr val="dk1"/>
              </a:buClr>
              <a:buSzPts val="1100"/>
              <a:buFont typeface="Arial"/>
              <a:buNone/>
            </a:pPr>
            <a:r>
              <a:rPr lang="en-US" sz="1100"/>
              <a:t>Where:</a:t>
            </a:r>
            <a:endParaRPr sz="1100"/>
          </a:p>
          <a:p>
            <a:pPr indent="-298450" lvl="0" marL="457200" rtl="0" algn="l">
              <a:lnSpc>
                <a:spcPct val="115000"/>
              </a:lnSpc>
              <a:spcBef>
                <a:spcPts val="1200"/>
              </a:spcBef>
              <a:spcAft>
                <a:spcPts val="0"/>
              </a:spcAft>
              <a:buClr>
                <a:schemeClr val="dk1"/>
              </a:buClr>
              <a:buSzPts val="1100"/>
              <a:buChar char="●"/>
            </a:pPr>
            <a:r>
              <a:rPr b="1" lang="en-US" sz="1100"/>
              <a:t>X</a:t>
            </a:r>
            <a:r>
              <a:rPr lang="en-US" sz="1100"/>
              <a:t> = The raw score we are normalizing (in this case, Nike’s NPS score = </a:t>
            </a:r>
            <a:r>
              <a:rPr b="1" lang="en-US" sz="1100"/>
              <a:t>95</a:t>
            </a:r>
            <a:r>
              <a:rPr lang="en-US" sz="1100"/>
              <a:t>)</a:t>
            </a:r>
            <a:endParaRPr sz="1100"/>
          </a:p>
          <a:p>
            <a:pPr indent="-298450" lvl="0" marL="457200" rtl="0" algn="l">
              <a:lnSpc>
                <a:spcPct val="115000"/>
              </a:lnSpc>
              <a:spcBef>
                <a:spcPts val="0"/>
              </a:spcBef>
              <a:spcAft>
                <a:spcPts val="0"/>
              </a:spcAft>
              <a:buClr>
                <a:schemeClr val="dk1"/>
              </a:buClr>
              <a:buSzPts val="1100"/>
              <a:buChar char="●"/>
            </a:pPr>
            <a:r>
              <a:rPr b="1" lang="en-US" sz="1100"/>
              <a:t>Xmin</a:t>
            </a:r>
            <a:r>
              <a:rPr lang="en-US" sz="1100"/>
              <a:t> = The lowest value in the dataset (</a:t>
            </a:r>
            <a:r>
              <a:rPr b="1" lang="en-US" sz="1100"/>
              <a:t>65</a:t>
            </a:r>
            <a:r>
              <a:rPr lang="en-US" sz="1100"/>
              <a:t>)</a:t>
            </a:r>
            <a:endParaRPr sz="1100"/>
          </a:p>
          <a:p>
            <a:pPr indent="-298450" lvl="0" marL="457200" rtl="0" algn="l">
              <a:lnSpc>
                <a:spcPct val="115000"/>
              </a:lnSpc>
              <a:spcBef>
                <a:spcPts val="0"/>
              </a:spcBef>
              <a:spcAft>
                <a:spcPts val="0"/>
              </a:spcAft>
              <a:buClr>
                <a:schemeClr val="dk1"/>
              </a:buClr>
              <a:buSzPts val="1100"/>
              <a:buChar char="●"/>
            </a:pPr>
            <a:r>
              <a:rPr b="1" lang="en-US" sz="1100"/>
              <a:t>Xmax</a:t>
            </a:r>
            <a:r>
              <a:rPr lang="en-US" sz="1100"/>
              <a:t> = The highest possible value (</a:t>
            </a:r>
            <a:r>
              <a:rPr b="1" lang="en-US" sz="1100"/>
              <a:t>100</a:t>
            </a:r>
            <a:r>
              <a:rPr lang="en-US" sz="1100"/>
              <a:t>)</a:t>
            </a:r>
            <a:endParaRPr sz="1100"/>
          </a:p>
          <a:p>
            <a:pPr indent="-298450" lvl="0" marL="457200" rtl="0" algn="l">
              <a:lnSpc>
                <a:spcPct val="115000"/>
              </a:lnSpc>
              <a:spcBef>
                <a:spcPts val="0"/>
              </a:spcBef>
              <a:spcAft>
                <a:spcPts val="0"/>
              </a:spcAft>
              <a:buClr>
                <a:schemeClr val="dk1"/>
              </a:buClr>
              <a:buSzPts val="1100"/>
              <a:buChar char="●"/>
            </a:pPr>
            <a:r>
              <a:rPr lang="en-US" sz="1100"/>
              <a:t>The result is a </a:t>
            </a:r>
            <a:r>
              <a:rPr b="1" lang="en-US" sz="1100"/>
              <a:t>scaled score</a:t>
            </a:r>
            <a:r>
              <a:rPr lang="en-US" sz="1100"/>
              <a:t> between 0 and 100.</a:t>
            </a:r>
            <a:endParaRPr sz="1100"/>
          </a:p>
          <a:p>
            <a:pPr indent="0" lvl="0" marL="0" rtl="0" algn="l">
              <a:lnSpc>
                <a:spcPct val="115000"/>
              </a:lnSpc>
              <a:spcBef>
                <a:spcPts val="1200"/>
              </a:spcBef>
              <a:spcAft>
                <a:spcPts val="0"/>
              </a:spcAft>
              <a:buClr>
                <a:schemeClr val="dk1"/>
              </a:buClr>
              <a:buSzPts val="1100"/>
              <a:buFont typeface="Arial"/>
              <a:buNone/>
            </a:pPr>
            <a:r>
              <a:t/>
            </a:r>
            <a:endParaRPr sz="1100"/>
          </a:p>
          <a:p>
            <a:pPr indent="0" lvl="0" marL="0" rtl="0" algn="l">
              <a:lnSpc>
                <a:spcPct val="115000"/>
              </a:lnSpc>
              <a:spcBef>
                <a:spcPts val="1400"/>
              </a:spcBef>
              <a:spcAft>
                <a:spcPts val="0"/>
              </a:spcAft>
              <a:buClr>
                <a:schemeClr val="dk1"/>
              </a:buClr>
              <a:buSzPts val="1100"/>
              <a:buFont typeface="Arial"/>
              <a:buNone/>
            </a:pPr>
            <a:r>
              <a:rPr b="1" lang="en-US" sz="1300"/>
              <a:t>Step 2: Plugging in the Numbers</a:t>
            </a:r>
            <a:endParaRPr b="1" sz="1300"/>
          </a:p>
          <a:p>
            <a:pPr indent="0" lvl="0" marL="0" rtl="0" algn="l">
              <a:lnSpc>
                <a:spcPct val="115000"/>
              </a:lnSpc>
              <a:spcBef>
                <a:spcPts val="1200"/>
              </a:spcBef>
              <a:spcAft>
                <a:spcPts val="0"/>
              </a:spcAft>
              <a:buClr>
                <a:schemeClr val="dk1"/>
              </a:buClr>
              <a:buSzPts val="1100"/>
              <a:buFont typeface="Arial"/>
              <a:buNone/>
            </a:pPr>
            <a:r>
              <a:rPr lang="en-US" sz="1100"/>
              <a:t>We substitute the values from the example:</a:t>
            </a:r>
            <a:endParaRPr sz="1100"/>
          </a:p>
          <a:p>
            <a:pPr indent="0" lvl="0" marL="0" rtl="0" algn="l">
              <a:lnSpc>
                <a:spcPct val="115000"/>
              </a:lnSpc>
              <a:spcBef>
                <a:spcPts val="1200"/>
              </a:spcBef>
              <a:spcAft>
                <a:spcPts val="0"/>
              </a:spcAft>
              <a:buClr>
                <a:schemeClr val="dk1"/>
              </a:buClr>
              <a:buSzPts val="1100"/>
              <a:buFont typeface="Arial"/>
              <a:buNone/>
            </a:pPr>
            <a:r>
              <a:rPr lang="en-US" sz="1100"/>
              <a:t>Normalized Score=(95−65)(100−65)×100\text{Normalized Score} = \frac{(95 - 65)}{(100 - 65)} \times 100Normalized Score=(100−65)(95−65)​×100</a:t>
            </a:r>
            <a:endParaRPr sz="1100"/>
          </a:p>
          <a:p>
            <a:pPr indent="0" lvl="0" marL="0" rtl="0" algn="l">
              <a:lnSpc>
                <a:spcPct val="115000"/>
              </a:lnSpc>
              <a:spcBef>
                <a:spcPts val="1400"/>
              </a:spcBef>
              <a:spcAft>
                <a:spcPts val="0"/>
              </a:spcAft>
              <a:buClr>
                <a:schemeClr val="dk1"/>
              </a:buClr>
              <a:buSzPts val="1100"/>
              <a:buFont typeface="Arial"/>
              <a:buNone/>
            </a:pPr>
            <a:r>
              <a:rPr b="1" lang="en-US" sz="1300"/>
              <a:t>Step 3: Subtracting the Minimum Value</a:t>
            </a:r>
            <a:endParaRPr b="1" sz="1300"/>
          </a:p>
          <a:p>
            <a:pPr indent="0" lvl="0" marL="0" rtl="0" algn="l">
              <a:lnSpc>
                <a:spcPct val="115000"/>
              </a:lnSpc>
              <a:spcBef>
                <a:spcPts val="1200"/>
              </a:spcBef>
              <a:spcAft>
                <a:spcPts val="0"/>
              </a:spcAft>
              <a:buClr>
                <a:schemeClr val="dk1"/>
              </a:buClr>
              <a:buSzPts val="1100"/>
              <a:buFont typeface="Arial"/>
              <a:buNone/>
            </a:pPr>
            <a:r>
              <a:rPr lang="en-US" sz="1100"/>
              <a:t>First, subtract </a:t>
            </a:r>
            <a:r>
              <a:rPr b="1" lang="en-US" sz="1100"/>
              <a:t>Xmin</a:t>
            </a:r>
            <a:r>
              <a:rPr lang="en-US" sz="1100"/>
              <a:t> from </a:t>
            </a:r>
            <a:r>
              <a:rPr b="1" lang="en-US" sz="1100"/>
              <a:t>X</a:t>
            </a: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95−65=3095 - 65 = 3095−65=30</a:t>
            </a:r>
            <a:endParaRPr sz="1100"/>
          </a:p>
          <a:p>
            <a:pPr indent="0" lvl="0" marL="0" rtl="0" algn="l">
              <a:lnSpc>
                <a:spcPct val="115000"/>
              </a:lnSpc>
              <a:spcBef>
                <a:spcPts val="1200"/>
              </a:spcBef>
              <a:spcAft>
                <a:spcPts val="0"/>
              </a:spcAft>
              <a:buClr>
                <a:schemeClr val="dk1"/>
              </a:buClr>
              <a:buSzPts val="1100"/>
              <a:buFont typeface="Arial"/>
              <a:buNone/>
            </a:pPr>
            <a:r>
              <a:rPr lang="en-US" sz="1100"/>
              <a:t>So now our formula looks like:</a:t>
            </a:r>
            <a:endParaRPr sz="1100"/>
          </a:p>
          <a:p>
            <a:pPr indent="0" lvl="0" marL="0" rtl="0" algn="l">
              <a:lnSpc>
                <a:spcPct val="115000"/>
              </a:lnSpc>
              <a:spcBef>
                <a:spcPts val="1200"/>
              </a:spcBef>
              <a:spcAft>
                <a:spcPts val="0"/>
              </a:spcAft>
              <a:buClr>
                <a:schemeClr val="dk1"/>
              </a:buClr>
              <a:buSzPts val="1100"/>
              <a:buFont typeface="Arial"/>
              <a:buNone/>
            </a:pPr>
            <a:r>
              <a:rPr lang="en-US" sz="1100"/>
              <a:t>30(100−65)×100\frac{30}{(100 - 65)} \times 100(100−65)30​×100</a:t>
            </a:r>
            <a:endParaRPr sz="1100"/>
          </a:p>
          <a:p>
            <a:pPr indent="0" lvl="0" marL="0" rtl="0" algn="l">
              <a:lnSpc>
                <a:spcPct val="115000"/>
              </a:lnSpc>
              <a:spcBef>
                <a:spcPts val="1400"/>
              </a:spcBef>
              <a:spcAft>
                <a:spcPts val="0"/>
              </a:spcAft>
              <a:buClr>
                <a:schemeClr val="dk1"/>
              </a:buClr>
              <a:buSzPts val="1100"/>
              <a:buFont typeface="Arial"/>
              <a:buNone/>
            </a:pPr>
            <a:r>
              <a:rPr b="1" lang="en-US" sz="1300"/>
              <a:t>Step 4: Subtracting the Maximum and Minimum</a:t>
            </a:r>
            <a:endParaRPr b="1" sz="1300"/>
          </a:p>
          <a:p>
            <a:pPr indent="0" lvl="0" marL="0" rtl="0" algn="l">
              <a:lnSpc>
                <a:spcPct val="115000"/>
              </a:lnSpc>
              <a:spcBef>
                <a:spcPts val="1200"/>
              </a:spcBef>
              <a:spcAft>
                <a:spcPts val="0"/>
              </a:spcAft>
              <a:buClr>
                <a:schemeClr val="dk1"/>
              </a:buClr>
              <a:buSzPts val="1100"/>
              <a:buFont typeface="Arial"/>
              <a:buNone/>
            </a:pPr>
            <a:r>
              <a:rPr lang="en-US" sz="1100"/>
              <a:t>Now, subtract </a:t>
            </a:r>
            <a:r>
              <a:rPr b="1" lang="en-US" sz="1100"/>
              <a:t>Xmin</a:t>
            </a:r>
            <a:r>
              <a:rPr lang="en-US" sz="1100"/>
              <a:t> from </a:t>
            </a:r>
            <a:r>
              <a:rPr b="1" lang="en-US" sz="1100"/>
              <a:t>Xmax</a:t>
            </a: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100−65=35100 - 65 = 35100−65=35</a:t>
            </a:r>
            <a:endParaRPr sz="1100"/>
          </a:p>
          <a:p>
            <a:pPr indent="0" lvl="0" marL="0" rtl="0" algn="l">
              <a:lnSpc>
                <a:spcPct val="115000"/>
              </a:lnSpc>
              <a:spcBef>
                <a:spcPts val="1200"/>
              </a:spcBef>
              <a:spcAft>
                <a:spcPts val="0"/>
              </a:spcAft>
              <a:buClr>
                <a:schemeClr val="dk1"/>
              </a:buClr>
              <a:buSzPts val="1100"/>
              <a:buFont typeface="Arial"/>
              <a:buNone/>
            </a:pPr>
            <a:r>
              <a:rPr lang="en-US" sz="1100"/>
              <a:t>So our equation simplifies to:</a:t>
            </a:r>
            <a:endParaRPr sz="1100"/>
          </a:p>
          <a:p>
            <a:pPr indent="0" lvl="0" marL="0" rtl="0" algn="l">
              <a:lnSpc>
                <a:spcPct val="115000"/>
              </a:lnSpc>
              <a:spcBef>
                <a:spcPts val="1200"/>
              </a:spcBef>
              <a:spcAft>
                <a:spcPts val="0"/>
              </a:spcAft>
              <a:buClr>
                <a:schemeClr val="dk1"/>
              </a:buClr>
              <a:buSzPts val="1100"/>
              <a:buFont typeface="Arial"/>
              <a:buNone/>
            </a:pPr>
            <a:r>
              <a:rPr lang="en-US" sz="1100"/>
              <a:t>3035×100\frac{30}{35} \times 1003530​×100</a:t>
            </a:r>
            <a:endParaRPr sz="1100"/>
          </a:p>
          <a:p>
            <a:pPr indent="0" lvl="0" marL="0" rtl="0" algn="l">
              <a:lnSpc>
                <a:spcPct val="115000"/>
              </a:lnSpc>
              <a:spcBef>
                <a:spcPts val="1400"/>
              </a:spcBef>
              <a:spcAft>
                <a:spcPts val="0"/>
              </a:spcAft>
              <a:buClr>
                <a:schemeClr val="dk1"/>
              </a:buClr>
              <a:buSzPts val="1100"/>
              <a:buFont typeface="Arial"/>
              <a:buNone/>
            </a:pPr>
            <a:r>
              <a:rPr b="1" lang="en-US" sz="1300"/>
              <a:t>Step 5: Dividing</a:t>
            </a:r>
            <a:endParaRPr b="1" sz="1300"/>
          </a:p>
          <a:p>
            <a:pPr indent="0" lvl="0" marL="0" rtl="0" algn="l">
              <a:lnSpc>
                <a:spcPct val="115000"/>
              </a:lnSpc>
              <a:spcBef>
                <a:spcPts val="1200"/>
              </a:spcBef>
              <a:spcAft>
                <a:spcPts val="0"/>
              </a:spcAft>
              <a:buClr>
                <a:schemeClr val="dk1"/>
              </a:buClr>
              <a:buSzPts val="1100"/>
              <a:buFont typeface="Arial"/>
              <a:buNone/>
            </a:pPr>
            <a:r>
              <a:rPr lang="en-US" sz="1100"/>
              <a:t>Now, divide </a:t>
            </a:r>
            <a:r>
              <a:rPr b="1" lang="en-US" sz="1100"/>
              <a:t>30 by 35</a:t>
            </a: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30÷35=0.85730 \div 35 = 0.85730÷35=0.857</a:t>
            </a:r>
            <a:endParaRPr sz="1100"/>
          </a:p>
          <a:p>
            <a:pPr indent="0" lvl="0" marL="0" rtl="0" algn="l">
              <a:lnSpc>
                <a:spcPct val="115000"/>
              </a:lnSpc>
              <a:spcBef>
                <a:spcPts val="1400"/>
              </a:spcBef>
              <a:spcAft>
                <a:spcPts val="0"/>
              </a:spcAft>
              <a:buClr>
                <a:schemeClr val="dk1"/>
              </a:buClr>
              <a:buSzPts val="1100"/>
              <a:buFont typeface="Arial"/>
              <a:buNone/>
            </a:pPr>
            <a:r>
              <a:rPr b="1" lang="en-US" sz="1300"/>
              <a:t>Step 6: Multiply by 100</a:t>
            </a:r>
            <a:endParaRPr b="1" sz="1300"/>
          </a:p>
          <a:p>
            <a:pPr indent="0" lvl="0" marL="0" rtl="0" algn="l">
              <a:lnSpc>
                <a:spcPct val="115000"/>
              </a:lnSpc>
              <a:spcBef>
                <a:spcPts val="1200"/>
              </a:spcBef>
              <a:spcAft>
                <a:spcPts val="0"/>
              </a:spcAft>
              <a:buClr>
                <a:schemeClr val="dk1"/>
              </a:buClr>
              <a:buSzPts val="1100"/>
              <a:buFont typeface="Arial"/>
              <a:buNone/>
            </a:pPr>
            <a:r>
              <a:rPr lang="en-US" sz="1100"/>
              <a:t>Finally, multiply by </a:t>
            </a:r>
            <a:r>
              <a:rPr b="1" lang="en-US" sz="1100"/>
              <a:t>100</a:t>
            </a:r>
            <a:r>
              <a:rPr lang="en-US" sz="1100"/>
              <a:t> to scale it:</a:t>
            </a:r>
            <a:endParaRPr sz="1100"/>
          </a:p>
          <a:p>
            <a:pPr indent="0" lvl="0" marL="0" rtl="0" algn="l">
              <a:lnSpc>
                <a:spcPct val="115000"/>
              </a:lnSpc>
              <a:spcBef>
                <a:spcPts val="1200"/>
              </a:spcBef>
              <a:spcAft>
                <a:spcPts val="0"/>
              </a:spcAft>
              <a:buClr>
                <a:schemeClr val="dk1"/>
              </a:buClr>
              <a:buSzPts val="1100"/>
              <a:buFont typeface="Arial"/>
              <a:buNone/>
            </a:pPr>
            <a:r>
              <a:rPr lang="en-US" sz="1100"/>
              <a:t>0.857×100=85.70.857 \times 100 = 85.70.857×100=85.7</a:t>
            </a:r>
            <a:endParaRPr sz="1100"/>
          </a:p>
          <a:p>
            <a:pPr indent="0" lvl="0" marL="0" rtl="0" algn="l">
              <a:lnSpc>
                <a:spcPct val="115000"/>
              </a:lnSpc>
              <a:spcBef>
                <a:spcPts val="1400"/>
              </a:spcBef>
              <a:spcAft>
                <a:spcPts val="0"/>
              </a:spcAft>
              <a:buClr>
                <a:schemeClr val="dk1"/>
              </a:buClr>
              <a:buSzPts val="1100"/>
              <a:buFont typeface="Arial"/>
              <a:buNone/>
            </a:pPr>
            <a:r>
              <a:rPr b="1" lang="en-US" sz="1300"/>
              <a:t>Final Answer:</a:t>
            </a:r>
            <a:endParaRPr b="1" sz="1300"/>
          </a:p>
          <a:p>
            <a:pPr indent="0" lvl="0" marL="0" rtl="0" algn="l">
              <a:lnSpc>
                <a:spcPct val="115000"/>
              </a:lnSpc>
              <a:spcBef>
                <a:spcPts val="1200"/>
              </a:spcBef>
              <a:spcAft>
                <a:spcPts val="0"/>
              </a:spcAft>
              <a:buClr>
                <a:schemeClr val="dk1"/>
              </a:buClr>
              <a:buSzPts val="1100"/>
              <a:buFont typeface="Arial"/>
              <a:buNone/>
            </a:pPr>
            <a:r>
              <a:rPr lang="en-US" sz="1100"/>
              <a:t>Nike’s </a:t>
            </a:r>
            <a:r>
              <a:rPr b="1" lang="en-US" sz="1100"/>
              <a:t>normalized NPS score is 85.7</a:t>
            </a:r>
            <a:r>
              <a:rPr lang="en-US" sz="1100"/>
              <a:t> out of 100.</a:t>
            </a:r>
            <a:endParaRPr sz="1100"/>
          </a:p>
          <a:p>
            <a:pPr indent="0" lvl="0" marL="0" rtl="0" algn="l">
              <a:lnSpc>
                <a:spcPct val="115000"/>
              </a:lnSpc>
              <a:spcBef>
                <a:spcPts val="1200"/>
              </a:spcBef>
              <a:spcAft>
                <a:spcPts val="0"/>
              </a:spcAft>
              <a:buClr>
                <a:schemeClr val="dk1"/>
              </a:buClr>
              <a:buSzPts val="1100"/>
              <a:buFont typeface="Arial"/>
              <a:buNone/>
            </a:pPr>
            <a:r>
              <a:rPr lang="en-US" sz="1100"/>
              <a:t>This means that on a </a:t>
            </a:r>
            <a:r>
              <a:rPr b="1" lang="en-US" sz="1100"/>
              <a:t>0-100 scale</a:t>
            </a:r>
            <a:r>
              <a:rPr lang="en-US" sz="1100"/>
              <a:t>, Nike's NPS (which originally had a raw value of 95) translates to </a:t>
            </a:r>
            <a:r>
              <a:rPr b="1" lang="en-US" sz="1100"/>
              <a:t>85.7</a:t>
            </a:r>
            <a:r>
              <a:rPr lang="en-US" sz="1100"/>
              <a:t> when adjusted relative to the dataset’s minimum and maximum values.</a:t>
            </a:r>
            <a:endParaRPr sz="1100"/>
          </a:p>
          <a:p>
            <a:pPr indent="0" lvl="0" marL="0" rtl="0" algn="l">
              <a:lnSpc>
                <a:spcPct val="115000"/>
              </a:lnSpc>
              <a:spcBef>
                <a:spcPts val="1200"/>
              </a:spcBef>
              <a:spcAft>
                <a:spcPts val="0"/>
              </a:spcAft>
              <a:buClr>
                <a:schemeClr val="dk1"/>
              </a:buClr>
              <a:buSzPts val="1100"/>
              <a:buFont typeface="Arial"/>
              <a:buNone/>
            </a:pPr>
            <a:r>
              <a:t/>
            </a:r>
            <a:endParaRPr sz="1100"/>
          </a:p>
          <a:p>
            <a:pPr indent="0" lvl="0" marL="0" rtl="0" algn="l">
              <a:lnSpc>
                <a:spcPct val="115000"/>
              </a:lnSpc>
              <a:spcBef>
                <a:spcPts val="1200"/>
              </a:spcBef>
              <a:spcAft>
                <a:spcPts val="0"/>
              </a:spcAft>
              <a:buClr>
                <a:schemeClr val="dk1"/>
              </a:buClr>
              <a:buSzPts val="1100"/>
              <a:buFont typeface="Arial"/>
              <a:buNone/>
            </a:pPr>
            <a:r>
              <a:rPr lang="en-US" sz="1100"/>
              <a:t>This step-by-step approach ensures that all brand scores can be fairly compared on the same </a:t>
            </a:r>
            <a:r>
              <a:rPr b="1" lang="en-US" sz="1100"/>
              <a:t>0-100</a:t>
            </a:r>
            <a:r>
              <a:rPr lang="en-US" sz="1100"/>
              <a:t> scale, regardless of their original range.</a:t>
            </a:r>
            <a:endParaRPr sz="1100"/>
          </a:p>
          <a:p>
            <a:pPr indent="0" lvl="0" marL="0" rtl="0" algn="l">
              <a:lnSpc>
                <a:spcPct val="115000"/>
              </a:lnSpc>
              <a:spcBef>
                <a:spcPts val="1200"/>
              </a:spcBef>
              <a:spcAft>
                <a:spcPts val="0"/>
              </a:spcAft>
              <a:buClr>
                <a:schemeClr val="dk1"/>
              </a:buClr>
              <a:buSzPts val="1100"/>
              <a:buFont typeface="Arial"/>
              <a:buNone/>
            </a:pPr>
            <a:r>
              <a:rPr lang="en-US" sz="1100"/>
              <a:t>Would you like to go through another example or a different part of the Brand Equity Score calculation?</a:t>
            </a:r>
            <a:endParaRPr sz="1100"/>
          </a:p>
          <a:p>
            <a:pPr indent="0" lvl="0" marL="0" rtl="0" algn="l">
              <a:spcBef>
                <a:spcPts val="1200"/>
              </a:spcBef>
              <a:spcAft>
                <a:spcPts val="0"/>
              </a:spcAft>
              <a:buNone/>
            </a:pPr>
            <a:r>
              <a:t/>
            </a:r>
            <a:endParaRPr/>
          </a:p>
        </p:txBody>
      </p:sp>
      <p:sp>
        <p:nvSpPr>
          <p:cNvPr id="340" name="Google Shape;34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How Industry-Specific Weightings Are Created for Brand Equity Scoring</a:t>
            </a:r>
            <a:br>
              <a:rPr lang="en-US"/>
            </a:br>
            <a:r>
              <a:rPr lang="en-US"/>
              <a:t>Why Weightings Differ by IndustryBrand equity is not universal—the importance of Awareness, Esteem, Association, and Loyalty varies by industry. For example:</a:t>
            </a:r>
            <a:br>
              <a:rPr lang="en-US"/>
            </a:br>
            <a:r>
              <a:rPr lang="en-US"/>
              <a:t>Luxury brands rely more on Esteem (perceived quality &amp; exclusivity) than Awareness.</a:t>
            </a:r>
            <a:br>
              <a:rPr lang="en-US"/>
            </a:br>
            <a:r>
              <a:rPr lang="en-US"/>
              <a:t>Consumer electronics brands need high Brand Association (innovation, design) to compete.</a:t>
            </a:r>
            <a:br>
              <a:rPr lang="en-US"/>
            </a:br>
            <a:r>
              <a:rPr lang="en-US"/>
              <a:t>Retail and e-commerce brands depend on Awareness and Loyalty for frequent purchases.</a:t>
            </a:r>
            <a:br>
              <a:rPr lang="en-US"/>
            </a:br>
            <a:r>
              <a:rPr lang="en-US"/>
              <a:t>To ensure accurate Brand Equity measurement, we adjust the weightings in the formula based on what drives success in a specific industry.</a:t>
            </a:r>
            <a:br>
              <a:rPr lang="en-US"/>
            </a:br>
            <a:r>
              <a:rPr lang="en-US"/>
              <a:t>Step 1: Identifying Industry-Specific Consumer BehaviorEach industry has different drivers of purchase behavior, so we analyze: ✔ Consumer decision-making patterns → Do people buy based on trust (Esteem), emotional connection (Association), or convenience (Awareness &amp; Loyalty)? ✔ Competitive market dynamics → In fast-moving industries like tech, Brand Awareness matters more than in legacy industries like finance. ✔ Purchase frequency &amp; retention rates → If customers return often (e.g., retail, fast fashion), Loyalty has greater weight than for infrequent purchases (e.g., luxury cars).</a:t>
            </a:r>
            <a:br>
              <a:rPr lang="en-US"/>
            </a:br>
            <a:r>
              <a:rPr lang="en-US"/>
              <a:t>Step 2: Adjusting Weightings Based on Industry PrioritiesOnce we define the consumer behavior patterns, we assign weightings to each Brand Equity pillar:IndustryAwarenessEsteemAssociationLoyaltyWhy These Weightings?Luxury Fashion20%40%30%10%Esteem is critical for premium pricing &amp; trust.Consumer Electronics30%30%20%20%Association &amp; Loyalty drive repeat purchases.Retail &amp; E-commerce35%25%20%20%Awareness fuels demand, Loyalty keeps customers coming back.Financial Services25%35%15%25%Trust (Esteem) &amp; Loyalty drive customer retention.Automotive30%35%25%10%Esteem &amp; Association influence high-consideration purchases.Each industry’s weightings reflect what matters most to consumers and how brands compete in that space.</a:t>
            </a:r>
            <a:br>
              <a:rPr lang="en-US"/>
            </a:br>
            <a:r>
              <a:rPr lang="en-US"/>
              <a:t>Step 3: Normalizing Data for Accurate ComparisonSince brands within an industry vary widely in performance, we use min-max normalization to ensure fair scoring across companies.NormalizedScore=(Xmax​−Xmin​)(X−Xmin​)​×100Where:</a:t>
            </a:r>
            <a:br>
              <a:rPr lang="en-US"/>
            </a:br>
            <a:r>
              <a:rPr lang="en-US"/>
              <a:t>X = The brand’s raw score.</a:t>
            </a:r>
            <a:br>
              <a:rPr lang="en-US"/>
            </a:br>
            <a:r>
              <a:rPr lang="en-US"/>
              <a:t>Xmin &amp; Xmax = Lowest and highest scores within the industry.</a:t>
            </a:r>
            <a:br>
              <a:rPr lang="en-US"/>
            </a:br>
            <a:r>
              <a:rPr lang="en-US"/>
              <a:t>Example: If Nike’s NPS is 72, and the highest in the dataset is 80 while the lowest is 50:(80−50)(72−50)​×100=73.3This ensures that scores are comparable and reflective of competitive benchmarks.</a:t>
            </a:r>
            <a:br>
              <a:rPr lang="en-US"/>
            </a:br>
            <a:r>
              <a:rPr lang="en-US"/>
              <a:t>Key Takeaways✔ Different industries prioritize different brand equity components—a one-size-fits-all approach would be inaccurate. ✔ Weightings reflect how consumers interact with brands and which factors drive purchasing decisions. ✔ Normalization ensures comparability across companies within an industry, making the Brand Equity Score actionable.</a:t>
            </a:r>
            <a:endParaRPr/>
          </a:p>
        </p:txBody>
      </p:sp>
      <p:sp>
        <p:nvSpPr>
          <p:cNvPr id="354" name="Google Shape;35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Brand equity is not universal—the importance of Awareness, Esteem, Association, and Loyalty varies by industry. For example:</a:t>
            </a:r>
            <a:br>
              <a:rPr lang="en-US"/>
            </a:br>
            <a:r>
              <a:rPr lang="en-US"/>
              <a:t>Luxury brands rely more on Esteem (perceived quality &amp; exclusivity) than Awareness.</a:t>
            </a:r>
            <a:br>
              <a:rPr lang="en-US"/>
            </a:br>
            <a:r>
              <a:rPr lang="en-US"/>
              <a:t>Consumer electronics brands need high Brand Association (innovation, design) to compete.</a:t>
            </a:r>
            <a:br>
              <a:rPr lang="en-US"/>
            </a:br>
            <a:r>
              <a:rPr lang="en-US"/>
              <a:t>Retail and e-commerce brands depend on Awareness and Loyalty for frequent purchases.Each industry has different drivers of purchase behavior, so we analyze: ✔ Consumer decision-making patterns → Do people buy based on trust (Esteem), emotional connection (Association), or convenience (Awareness &amp; Loyalty)? ✔ Competitive market dynamics → In fast-moving industries like tech, Brand Awareness matters more than in legacy industries like finance. ✔ Purchase frequency &amp; retention rates → If customers return often (e.g., retail, fast fashion), Loyalty has greater weight than for infrequent purchases (e.g., luxury cars).</a:t>
            </a:r>
            <a:endParaRPr/>
          </a:p>
        </p:txBody>
      </p:sp>
      <p:sp>
        <p:nvSpPr>
          <p:cNvPr id="425" name="Google Shape;425;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Why These Weights for Nike?</a:t>
            </a:r>
            <a:br>
              <a:rPr lang="en-US"/>
            </a:br>
            <a:br>
              <a:rPr lang="en-US"/>
            </a:br>
            <a:r>
              <a:rPr lang="en-US"/>
              <a:t>Awareness (30%) is crucial because in sportswear, maintaining top-of-mind recall is key to securing first-time buyers.</a:t>
            </a:r>
            <a:br>
              <a:rPr lang="en-US"/>
            </a:br>
            <a:r>
              <a:rPr lang="en-US"/>
              <a:t>Nike’s dominant market position must be actively defended against competitors who constantly invest in advertising.</a:t>
            </a:r>
            <a:br>
              <a:rPr lang="en-US"/>
            </a:br>
            <a:br>
              <a:rPr lang="en-US"/>
            </a:br>
            <a:br>
              <a:rPr lang="en-US"/>
            </a:br>
            <a:r>
              <a:rPr lang="en-US"/>
              <a:t>Esteem (30%) is equally weighted because Nike’s premium pricing and loyalty depend on trust in its products and brand ethics.</a:t>
            </a:r>
            <a:br>
              <a:rPr lang="en-US"/>
            </a:br>
            <a:r>
              <a:rPr lang="en-US"/>
              <a:t>Nike suffers dips in Esteem when facing ethical controversies but generally maintains a high-quality reputation.</a:t>
            </a:r>
            <a:br>
              <a:rPr lang="en-US"/>
            </a:br>
            <a:br>
              <a:rPr lang="en-US"/>
            </a:br>
            <a:br>
              <a:rPr lang="en-US"/>
            </a:br>
            <a:r>
              <a:rPr lang="en-US"/>
              <a:t>Association (20%) is lower than Awareness &amp; Esteem because Nike already has strong brand associations.</a:t>
            </a:r>
            <a:br>
              <a:rPr lang="en-US"/>
            </a:br>
            <a:r>
              <a:rPr lang="en-US"/>
              <a:t>The challenge is not about creating new associations, but rather reinforcing the right ones to stay ahead of competitors.</a:t>
            </a:r>
            <a:br>
              <a:rPr lang="en-US"/>
            </a:br>
            <a:br>
              <a:rPr lang="en-US"/>
            </a:br>
            <a:br>
              <a:rPr lang="en-US"/>
            </a:br>
            <a:r>
              <a:rPr lang="en-US"/>
              <a:t>Loyalty (20%) remains a key focus, but since Nike’s industry relies on continuous new product launches, maintaining high retention and engagement is slightly less weighted than Esteem.</a:t>
            </a:r>
            <a:br>
              <a:rPr lang="en-US"/>
            </a:br>
            <a:br>
              <a:rPr lang="en-US"/>
            </a:br>
            <a:br>
              <a:rPr lang="en-US"/>
            </a:br>
            <a:r>
              <a:rPr lang="en-US"/>
              <a:t>Key Takeaway:✔ Nike’s Brand Equity is driven by a combination of global awareness, strong consumer trust, and deep cultural resonance. ✔ These weightings ensure Nike’s strengths (Awareness &amp; Esteem) continue to be leveraged, while addressing competitive challenges in Loyalty &amp; Association. ✔ Weightings can change over time based on market trends, competitive shifts, and consumer sentiment.</a:t>
            </a:r>
            <a:endParaRPr/>
          </a:p>
        </p:txBody>
      </p:sp>
      <p:sp>
        <p:nvSpPr>
          <p:cNvPr id="454" name="Google Shape;45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Brand Equity Scoring Components</a:t>
            </a:r>
            <a:endParaRPr/>
          </a:p>
        </p:txBody>
      </p:sp>
      <p:sp>
        <p:nvSpPr>
          <p:cNvPr id="487" name="Google Shape;487;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8" name="Google Shape;578;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1" name="Google Shape;681;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2" name="Google Shape;682;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5" name="Google Shape;73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6" name="Google Shape;736;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 name="Google Shape;4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 name="Google Shape;6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 name="Google Shape;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3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10.png"/><Relationship Id="rId5"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6.png"/><Relationship Id="rId11" Type="http://schemas.openxmlformats.org/officeDocument/2006/relationships/image" Target="../media/image50.png"/><Relationship Id="rId10" Type="http://schemas.openxmlformats.org/officeDocument/2006/relationships/image" Target="../media/image46.png"/><Relationship Id="rId12" Type="http://schemas.openxmlformats.org/officeDocument/2006/relationships/image" Target="../media/image33.png"/><Relationship Id="rId9" Type="http://schemas.openxmlformats.org/officeDocument/2006/relationships/image" Target="../media/image34.png"/><Relationship Id="rId5" Type="http://schemas.openxmlformats.org/officeDocument/2006/relationships/image" Target="../media/image77.png"/><Relationship Id="rId6" Type="http://schemas.openxmlformats.org/officeDocument/2006/relationships/image" Target="../media/image22.png"/><Relationship Id="rId7" Type="http://schemas.openxmlformats.org/officeDocument/2006/relationships/image" Target="../media/image20.png"/><Relationship Id="rId8"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6.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7.png"/><Relationship Id="rId7"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7.png"/><Relationship Id="rId4" Type="http://schemas.openxmlformats.org/officeDocument/2006/relationships/image" Target="../media/image59.png"/><Relationship Id="rId5" Type="http://schemas.openxmlformats.org/officeDocument/2006/relationships/image" Target="../media/image52.png"/><Relationship Id="rId6"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1.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5.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0.png"/><Relationship Id="rId4" Type="http://schemas.openxmlformats.org/officeDocument/2006/relationships/image" Target="../media/image93.png"/><Relationship Id="rId5"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6.png"/><Relationship Id="rId4" Type="http://schemas.openxmlformats.org/officeDocument/2006/relationships/image" Target="../media/image9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9.png"/><Relationship Id="rId4" Type="http://schemas.openxmlformats.org/officeDocument/2006/relationships/image" Target="../media/image62.png"/><Relationship Id="rId5" Type="http://schemas.openxmlformats.org/officeDocument/2006/relationships/image" Target="../media/image6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9.png"/><Relationship Id="rId4" Type="http://schemas.openxmlformats.org/officeDocument/2006/relationships/image" Target="../media/image57.png"/><Relationship Id="rId5" Type="http://schemas.openxmlformats.org/officeDocument/2006/relationships/image" Target="../media/image63.png"/><Relationship Id="rId6" Type="http://schemas.openxmlformats.org/officeDocument/2006/relationships/image" Target="../media/image33.png"/></Relationships>
</file>

<file path=ppt/slides/_rels/slide29.xml.rels><?xml version="1.0" encoding="UTF-8" standalone="yes"?><Relationships xmlns="http://schemas.openxmlformats.org/package/2006/relationships"><Relationship Id="rId11" Type="http://schemas.openxmlformats.org/officeDocument/2006/relationships/image" Target="../media/image84.png"/><Relationship Id="rId10" Type="http://schemas.openxmlformats.org/officeDocument/2006/relationships/image" Target="../media/image74.png"/><Relationship Id="rId13" Type="http://schemas.openxmlformats.org/officeDocument/2006/relationships/image" Target="../media/image85.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87.png"/><Relationship Id="rId4" Type="http://schemas.openxmlformats.org/officeDocument/2006/relationships/image" Target="../media/image68.png"/><Relationship Id="rId9" Type="http://schemas.openxmlformats.org/officeDocument/2006/relationships/image" Target="../media/image80.png"/><Relationship Id="rId15" Type="http://schemas.openxmlformats.org/officeDocument/2006/relationships/image" Target="../media/image33.png"/><Relationship Id="rId14" Type="http://schemas.openxmlformats.org/officeDocument/2006/relationships/image" Target="../media/image90.png"/><Relationship Id="rId5" Type="http://schemas.openxmlformats.org/officeDocument/2006/relationships/image" Target="../media/image82.png"/><Relationship Id="rId6" Type="http://schemas.openxmlformats.org/officeDocument/2006/relationships/image" Target="../media/image76.png"/><Relationship Id="rId7" Type="http://schemas.openxmlformats.org/officeDocument/2006/relationships/image" Target="../media/image70.png"/><Relationship Id="rId8"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78.png"/><Relationship Id="rId4" Type="http://schemas.openxmlformats.org/officeDocument/2006/relationships/image" Target="../media/image8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92.png"/><Relationship Id="rId4" Type="http://schemas.openxmlformats.org/officeDocument/2006/relationships/image" Target="../media/image101.png"/><Relationship Id="rId5" Type="http://schemas.openxmlformats.org/officeDocument/2006/relationships/image" Target="../media/image106.png"/><Relationship Id="rId6"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00.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95.png"/><Relationship Id="rId4" Type="http://schemas.openxmlformats.org/officeDocument/2006/relationships/image" Target="../media/image99.png"/><Relationship Id="rId5"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02.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05.png"/><Relationship Id="rId4" Type="http://schemas.openxmlformats.org/officeDocument/2006/relationships/image" Target="../media/image108.png"/><Relationship Id="rId5" Type="http://schemas.openxmlformats.org/officeDocument/2006/relationships/image" Target="../media/image98.png"/><Relationship Id="rId6" Type="http://schemas.openxmlformats.org/officeDocument/2006/relationships/image" Target="../media/image10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14.png"/><Relationship Id="rId4" Type="http://schemas.openxmlformats.org/officeDocument/2006/relationships/image" Target="../media/image107.png"/><Relationship Id="rId5" Type="http://schemas.openxmlformats.org/officeDocument/2006/relationships/image" Target="../media/image117.png"/><Relationship Id="rId6" Type="http://schemas.openxmlformats.org/officeDocument/2006/relationships/image" Target="../media/image1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12.png"/><Relationship Id="rId4" Type="http://schemas.openxmlformats.org/officeDocument/2006/relationships/image" Target="../media/image109.png"/><Relationship Id="rId5" Type="http://schemas.openxmlformats.org/officeDocument/2006/relationships/image" Target="../media/image113.png"/><Relationship Id="rId6" Type="http://schemas.openxmlformats.org/officeDocument/2006/relationships/image" Target="../media/image11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15" name="Shape 15"/>
        <p:cNvGrpSpPr/>
        <p:nvPr/>
      </p:nvGrpSpPr>
      <p:grpSpPr>
        <a:xfrm>
          <a:off x="0" y="0"/>
          <a:ext cx="0" cy="0"/>
          <a:chOff x="0" y="0"/>
          <a:chExt cx="0" cy="0"/>
        </a:xfrm>
      </p:grpSpPr>
      <p:pic>
        <p:nvPicPr>
          <p:cNvPr id="16" name="Google Shape;16;p3"/>
          <p:cNvPicPr preferRelativeResize="0"/>
          <p:nvPr/>
        </p:nvPicPr>
        <p:blipFill rotWithShape="1">
          <a:blip r:embed="rId3">
            <a:alphaModFix/>
          </a:blip>
          <a:srcRect b="0" l="0" r="0" t="0"/>
          <a:stretch/>
        </p:blipFill>
        <p:spPr>
          <a:xfrm>
            <a:off x="0" y="1999750"/>
            <a:ext cx="12188952" cy="2866308"/>
          </a:xfrm>
          <a:prstGeom prst="rect">
            <a:avLst/>
          </a:prstGeom>
          <a:noFill/>
          <a:ln>
            <a:noFill/>
          </a:ln>
        </p:spPr>
      </p:pic>
      <p:sp>
        <p:nvSpPr>
          <p:cNvPr id="17" name="Google Shape;17;p3"/>
          <p:cNvSpPr/>
          <p:nvPr/>
        </p:nvSpPr>
        <p:spPr>
          <a:xfrm>
            <a:off x="6905803" y="2258944"/>
            <a:ext cx="4902244" cy="1768306"/>
          </a:xfrm>
          <a:prstGeom prst="rect">
            <a:avLst/>
          </a:prstGeom>
          <a:noFill/>
          <a:ln>
            <a:noFill/>
          </a:ln>
        </p:spPr>
        <p:txBody>
          <a:bodyPr anchorCtr="0" anchor="ctr" bIns="0" lIns="0" spcFirstLastPara="1" rIns="0" wrap="square" tIns="0">
            <a:noAutofit/>
          </a:bodyPr>
          <a:lstStyle/>
          <a:p>
            <a:pPr indent="0" lvl="0" marL="0" marR="0" rtl="0" algn="r">
              <a:lnSpc>
                <a:spcPct val="114641"/>
              </a:lnSpc>
              <a:spcBef>
                <a:spcPts val="0"/>
              </a:spcBef>
              <a:spcAft>
                <a:spcPts val="0"/>
              </a:spcAft>
              <a:buClr>
                <a:srgbClr val="FFFFFF"/>
              </a:buClr>
              <a:buSzPts val="4050"/>
              <a:buFont typeface="Lato"/>
              <a:buNone/>
            </a:pPr>
            <a:r>
              <a:rPr b="1" i="0" lang="en-US" sz="4050" u="none" cap="none" strike="noStrike">
                <a:solidFill>
                  <a:srgbClr val="FFFFFF"/>
                </a:solidFill>
                <a:latin typeface="Lato"/>
                <a:ea typeface="Lato"/>
                <a:cs typeface="Lato"/>
                <a:sym typeface="Lato"/>
              </a:rPr>
              <a:t>UNDERSTANDING &amp; QUANTIFYING BRAND EQUITY</a:t>
            </a:r>
            <a:endParaRPr b="0" i="0" sz="1800" u="none" cap="none" strike="noStrike">
              <a:solidFill>
                <a:schemeClr val="dk1"/>
              </a:solidFill>
              <a:latin typeface="Arial"/>
              <a:ea typeface="Arial"/>
              <a:cs typeface="Arial"/>
              <a:sym typeface="Arial"/>
            </a:endParaRPr>
          </a:p>
        </p:txBody>
      </p:sp>
      <p:sp>
        <p:nvSpPr>
          <p:cNvPr id="18" name="Google Shape;18;p3"/>
          <p:cNvSpPr/>
          <p:nvPr/>
        </p:nvSpPr>
        <p:spPr>
          <a:xfrm>
            <a:off x="6905803" y="4220826"/>
            <a:ext cx="4902244" cy="331506"/>
          </a:xfrm>
          <a:prstGeom prst="rect">
            <a:avLst/>
          </a:prstGeom>
          <a:noFill/>
          <a:ln>
            <a:noFill/>
          </a:ln>
        </p:spPr>
        <p:txBody>
          <a:bodyPr anchorCtr="0" anchor="ctr" bIns="0" lIns="0" spcFirstLastPara="1" rIns="0" wrap="square" tIns="0">
            <a:noAutofit/>
          </a:bodyPr>
          <a:lstStyle/>
          <a:p>
            <a:pPr indent="0" lvl="0" marL="0" marR="0" rtl="0" algn="r">
              <a:lnSpc>
                <a:spcPct val="143280"/>
              </a:lnSpc>
              <a:spcBef>
                <a:spcPts val="0"/>
              </a:spcBef>
              <a:spcAft>
                <a:spcPts val="0"/>
              </a:spcAft>
              <a:buClr>
                <a:srgbClr val="FFFFFF"/>
              </a:buClr>
              <a:buSzPts val="1823"/>
              <a:buFont typeface="Lato"/>
              <a:buNone/>
            </a:pPr>
            <a:r>
              <a:rPr b="0" i="0" lang="en-US" sz="1823" u="none" cap="none" strike="noStrike">
                <a:solidFill>
                  <a:srgbClr val="FFFFFF"/>
                </a:solidFill>
                <a:latin typeface="Lato"/>
                <a:ea typeface="Lato"/>
                <a:cs typeface="Lato"/>
                <a:sym typeface="Lato"/>
              </a:rPr>
              <a:t>Presented by Lindsey Aliksanyan</a:t>
            </a:r>
            <a:endParaRPr b="0" i="0" sz="1800" u="none" cap="none" strike="noStrike">
              <a:solidFill>
                <a:schemeClr val="dk1"/>
              </a:solidFill>
              <a:latin typeface="Arial"/>
              <a:ea typeface="Arial"/>
              <a:cs typeface="Arial"/>
              <a:sym typeface="Arial"/>
            </a:endParaRPr>
          </a:p>
        </p:txBody>
      </p:sp>
      <p:sp>
        <p:nvSpPr>
          <p:cNvPr id="19" name="Google Shape;19;p3"/>
          <p:cNvSpPr/>
          <p:nvPr/>
        </p:nvSpPr>
        <p:spPr>
          <a:xfrm>
            <a:off x="0" y="0"/>
            <a:ext cx="6094476" cy="6856286"/>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NoVnXXmDNi0" id="20" name="Google Shape;20;p3"/>
          <p:cNvPicPr preferRelativeResize="0"/>
          <p:nvPr/>
        </p:nvPicPr>
        <p:blipFill rotWithShape="1">
          <a:blip r:embed="rId4">
            <a:alphaModFix/>
          </a:blip>
          <a:srcRect b="12500" l="0" r="0" t="12500"/>
          <a:stretch/>
        </p:blipFill>
        <p:spPr>
          <a:xfrm>
            <a:off x="0" y="0"/>
            <a:ext cx="6094476" cy="6856286"/>
          </a:xfrm>
          <a:prstGeom prst="rect">
            <a:avLst/>
          </a:prstGeom>
          <a:noFill/>
          <a:ln>
            <a:noFill/>
          </a:ln>
        </p:spPr>
      </p:pic>
      <p:sp>
        <p:nvSpPr>
          <p:cNvPr id="21" name="Google Shape;21;p3"/>
          <p:cNvSpPr/>
          <p:nvPr/>
        </p:nvSpPr>
        <p:spPr>
          <a:xfrm>
            <a:off x="7751412" y="285679"/>
            <a:ext cx="4056636" cy="99987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Johnson-logo-rgb.png" id="22" name="Google Shape;22;p3"/>
          <p:cNvPicPr preferRelativeResize="0"/>
          <p:nvPr/>
        </p:nvPicPr>
        <p:blipFill rotWithShape="1">
          <a:blip r:embed="rId5">
            <a:alphaModFix/>
          </a:blip>
          <a:srcRect b="0" l="0" r="0" t="0"/>
          <a:stretch/>
        </p:blipFill>
        <p:spPr>
          <a:xfrm>
            <a:off x="7903774" y="380905"/>
            <a:ext cx="3751912" cy="80942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90" name="Shape 90"/>
        <p:cNvGrpSpPr/>
        <p:nvPr/>
      </p:nvGrpSpPr>
      <p:grpSpPr>
        <a:xfrm>
          <a:off x="0" y="0"/>
          <a:ext cx="0" cy="0"/>
          <a:chOff x="0" y="0"/>
          <a:chExt cx="0" cy="0"/>
        </a:xfrm>
      </p:grpSpPr>
      <p:sp>
        <p:nvSpPr>
          <p:cNvPr id="91" name="Google Shape;91;p12"/>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07 AM.png" id="92" name="Google Shape;92;p12"/>
          <p:cNvPicPr preferRelativeResize="0"/>
          <p:nvPr/>
        </p:nvPicPr>
        <p:blipFill rotWithShape="1">
          <a:blip r:embed="rId3">
            <a:alphaModFix/>
          </a:blip>
          <a:srcRect b="41093" l="-14577" r="-14577" t="0"/>
          <a:stretch/>
        </p:blipFill>
        <p:spPr>
          <a:xfrm>
            <a:off x="95226" y="95226"/>
            <a:ext cx="11998500" cy="666583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97" name="Shape 97"/>
        <p:cNvGrpSpPr/>
        <p:nvPr/>
      </p:nvGrpSpPr>
      <p:grpSpPr>
        <a:xfrm>
          <a:off x="0" y="0"/>
          <a:ext cx="0" cy="0"/>
          <a:chOff x="0" y="0"/>
          <a:chExt cx="0" cy="0"/>
        </a:xfrm>
      </p:grpSpPr>
      <p:sp>
        <p:nvSpPr>
          <p:cNvPr id="98" name="Google Shape;98;p13"/>
          <p:cNvSpPr/>
          <p:nvPr/>
        </p:nvSpPr>
        <p:spPr>
          <a:xfrm>
            <a:off x="95226" y="95226"/>
            <a:ext cx="5951637" cy="666583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15 AM.png" id="99" name="Google Shape;99;p13"/>
          <p:cNvPicPr preferRelativeResize="0"/>
          <p:nvPr/>
        </p:nvPicPr>
        <p:blipFill rotWithShape="1">
          <a:blip r:embed="rId3">
            <a:alphaModFix/>
          </a:blip>
          <a:srcRect b="-4348" l="-9120" r="-9120" t="-4348"/>
          <a:stretch/>
        </p:blipFill>
        <p:spPr>
          <a:xfrm>
            <a:off x="95226" y="95226"/>
            <a:ext cx="5951637" cy="6665833"/>
          </a:xfrm>
          <a:prstGeom prst="rect">
            <a:avLst/>
          </a:prstGeom>
          <a:noFill/>
          <a:ln>
            <a:noFill/>
          </a:ln>
        </p:spPr>
      </p:pic>
      <p:sp>
        <p:nvSpPr>
          <p:cNvPr id="100" name="Google Shape;100;p13"/>
          <p:cNvSpPr/>
          <p:nvPr/>
        </p:nvSpPr>
        <p:spPr>
          <a:xfrm>
            <a:off x="6142089" y="95226"/>
            <a:ext cx="5951637" cy="666583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25 AM.png" id="101" name="Google Shape;101;p13"/>
          <p:cNvPicPr preferRelativeResize="0"/>
          <p:nvPr/>
        </p:nvPicPr>
        <p:blipFill rotWithShape="1">
          <a:blip r:embed="rId4">
            <a:alphaModFix/>
          </a:blip>
          <a:srcRect b="-10273" l="1314" r="1314" t="-10273"/>
          <a:stretch/>
        </p:blipFill>
        <p:spPr>
          <a:xfrm>
            <a:off x="6142089" y="95226"/>
            <a:ext cx="5951637" cy="666583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106" name="Shape 106"/>
        <p:cNvGrpSpPr/>
        <p:nvPr/>
      </p:nvGrpSpPr>
      <p:grpSpPr>
        <a:xfrm>
          <a:off x="0" y="0"/>
          <a:ext cx="0" cy="0"/>
          <a:chOff x="0" y="0"/>
          <a:chExt cx="0" cy="0"/>
        </a:xfrm>
      </p:grpSpPr>
      <p:sp>
        <p:nvSpPr>
          <p:cNvPr id="107" name="Google Shape;107;p14"/>
          <p:cNvSpPr/>
          <p:nvPr/>
        </p:nvSpPr>
        <p:spPr>
          <a:xfrm>
            <a:off x="95226" y="95226"/>
            <a:ext cx="3936016" cy="666583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38 AM.png" id="108" name="Google Shape;108;p14"/>
          <p:cNvPicPr preferRelativeResize="0"/>
          <p:nvPr/>
        </p:nvPicPr>
        <p:blipFill rotWithShape="1">
          <a:blip r:embed="rId3">
            <a:alphaModFix/>
          </a:blip>
          <a:srcRect b="-31559" l="-409" r="-409" t="-31559"/>
          <a:stretch/>
        </p:blipFill>
        <p:spPr>
          <a:xfrm>
            <a:off x="95226" y="95226"/>
            <a:ext cx="3936016" cy="6665833"/>
          </a:xfrm>
          <a:prstGeom prst="rect">
            <a:avLst/>
          </a:prstGeom>
          <a:noFill/>
          <a:ln>
            <a:noFill/>
          </a:ln>
        </p:spPr>
      </p:pic>
      <p:sp>
        <p:nvSpPr>
          <p:cNvPr id="109" name="Google Shape;109;p14"/>
          <p:cNvSpPr/>
          <p:nvPr/>
        </p:nvSpPr>
        <p:spPr>
          <a:xfrm>
            <a:off x="4126468" y="95226"/>
            <a:ext cx="3936016" cy="666583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48 AM.png" id="110" name="Google Shape;110;p14"/>
          <p:cNvPicPr preferRelativeResize="0"/>
          <p:nvPr/>
        </p:nvPicPr>
        <p:blipFill rotWithShape="1">
          <a:blip r:embed="rId4">
            <a:alphaModFix/>
          </a:blip>
          <a:srcRect b="-20681" l="2772" r="2772" t="-20681"/>
          <a:stretch/>
        </p:blipFill>
        <p:spPr>
          <a:xfrm>
            <a:off x="4126468" y="95226"/>
            <a:ext cx="3936016" cy="6665833"/>
          </a:xfrm>
          <a:prstGeom prst="rect">
            <a:avLst/>
          </a:prstGeom>
          <a:noFill/>
          <a:ln>
            <a:noFill/>
          </a:ln>
        </p:spPr>
      </p:pic>
      <p:sp>
        <p:nvSpPr>
          <p:cNvPr id="111" name="Google Shape;111;p14"/>
          <p:cNvSpPr/>
          <p:nvPr/>
        </p:nvSpPr>
        <p:spPr>
          <a:xfrm>
            <a:off x="8157710" y="95226"/>
            <a:ext cx="3936016"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55 AM.png" id="112" name="Google Shape;112;p14"/>
          <p:cNvPicPr preferRelativeResize="0"/>
          <p:nvPr/>
        </p:nvPicPr>
        <p:blipFill rotWithShape="1">
          <a:blip r:embed="rId5">
            <a:alphaModFix/>
          </a:blip>
          <a:srcRect b="-22941" l="476" r="476" t="-22941"/>
          <a:stretch/>
        </p:blipFill>
        <p:spPr>
          <a:xfrm>
            <a:off x="8157710" y="95226"/>
            <a:ext cx="3936016" cy="66658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117" name="Shape 117"/>
        <p:cNvGrpSpPr/>
        <p:nvPr/>
      </p:nvGrpSpPr>
      <p:grpSpPr>
        <a:xfrm>
          <a:off x="0" y="0"/>
          <a:ext cx="0" cy="0"/>
          <a:chOff x="0" y="0"/>
          <a:chExt cx="0" cy="0"/>
        </a:xfrm>
      </p:grpSpPr>
      <p:pic>
        <p:nvPicPr>
          <p:cNvPr id="118" name="Google Shape;118;p15"/>
          <p:cNvPicPr preferRelativeResize="0"/>
          <p:nvPr/>
        </p:nvPicPr>
        <p:blipFill rotWithShape="1">
          <a:blip r:embed="rId3">
            <a:alphaModFix/>
          </a:blip>
          <a:srcRect b="0" l="0" r="0" t="0"/>
          <a:stretch/>
        </p:blipFill>
        <p:spPr>
          <a:xfrm>
            <a:off x="0" y="-48168"/>
            <a:ext cx="11627117" cy="1066533"/>
          </a:xfrm>
          <a:prstGeom prst="rect">
            <a:avLst/>
          </a:prstGeom>
          <a:noFill/>
          <a:ln>
            <a:noFill/>
          </a:ln>
        </p:spPr>
      </p:pic>
      <p:sp>
        <p:nvSpPr>
          <p:cNvPr id="119" name="Google Shape;119;p15"/>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THE TRUTH ABOUT BRANDS: PEOPLE DON'T CARE (AS MUCH AS YOU THINK)</a:t>
            </a:r>
            <a:endParaRPr b="0" i="0" sz="1800" u="none" cap="none" strike="noStrike">
              <a:solidFill>
                <a:schemeClr val="dk1"/>
              </a:solidFill>
              <a:latin typeface="Arial"/>
              <a:ea typeface="Arial"/>
              <a:cs typeface="Arial"/>
              <a:sym typeface="Arial"/>
            </a:endParaRPr>
          </a:p>
        </p:txBody>
      </p:sp>
      <p:sp>
        <p:nvSpPr>
          <p:cNvPr id="120" name="Google Shape;120;p15"/>
          <p:cNvSpPr/>
          <p:nvPr/>
        </p:nvSpPr>
        <p:spPr>
          <a:xfrm>
            <a:off x="952262" y="1536489"/>
            <a:ext cx="5446938" cy="4332717"/>
          </a:xfrm>
          <a:prstGeom prst="rect">
            <a:avLst/>
          </a:prstGeom>
          <a:noFill/>
          <a:ln>
            <a:noFill/>
          </a:ln>
        </p:spPr>
        <p:txBody>
          <a:bodyPr anchorCtr="0" anchor="t" bIns="0" lIns="0" spcFirstLastPara="1" rIns="0" wrap="square" tIns="0">
            <a:noAutofit/>
          </a:bodyPr>
          <a:lstStyle/>
          <a:p>
            <a:pPr indent="-242900" lvl="0" marL="242900" marR="0" rtl="0" algn="l">
              <a:lnSpc>
                <a:spcPct val="136131"/>
              </a:lnSpc>
              <a:spcBef>
                <a:spcPts val="0"/>
              </a:spcBef>
              <a:spcAft>
                <a:spcPts val="0"/>
              </a:spcAft>
              <a:buClr>
                <a:srgbClr val="000000"/>
              </a:buClr>
              <a:buSzPts val="2430"/>
              <a:buFont typeface="Lato"/>
              <a:buChar char="•"/>
            </a:pPr>
            <a:r>
              <a:rPr b="0" i="0" lang="en-US" sz="2430" u="none" cap="none" strike="noStrike">
                <a:solidFill>
                  <a:srgbClr val="000000"/>
                </a:solidFill>
                <a:latin typeface="Lato"/>
                <a:ea typeface="Lato"/>
                <a:cs typeface="Lato"/>
                <a:sym typeface="Lato"/>
              </a:rPr>
              <a:t>People don't care about brands</a:t>
            </a:r>
            <a:endParaRPr/>
          </a:p>
          <a:p>
            <a:pPr indent="0" lvl="1" marL="457200" marR="0" rtl="0" algn="l">
              <a:lnSpc>
                <a:spcPct val="143363"/>
              </a:lnSpc>
              <a:spcBef>
                <a:spcPts val="176"/>
              </a:spcBef>
              <a:spcAft>
                <a:spcPts val="0"/>
              </a:spcAft>
              <a:buClr>
                <a:srgbClr val="3D3D3D"/>
              </a:buClr>
              <a:buSzPts val="1552"/>
              <a:buFont typeface="Lato"/>
              <a:buNone/>
            </a:pPr>
            <a:r>
              <a:rPr b="0" i="0" lang="en-US" sz="1552" u="none" cap="none" strike="noStrike">
                <a:solidFill>
                  <a:srgbClr val="3D3D3D"/>
                </a:solidFill>
                <a:latin typeface="Lato"/>
                <a:ea typeface="Lato"/>
                <a:cs typeface="Lato"/>
                <a:sym typeface="Lato"/>
              </a:rPr>
              <a:t>People have limited capacity to buy from any brand, regardless of how much they may 'love' it.</a:t>
            </a:r>
            <a:endParaRPr/>
          </a:p>
          <a:p>
            <a:pPr indent="-242900" lvl="0" marL="242900" marR="0" rtl="0" algn="l">
              <a:lnSpc>
                <a:spcPct val="136131"/>
              </a:lnSpc>
              <a:spcBef>
                <a:spcPts val="2343"/>
              </a:spcBef>
              <a:spcAft>
                <a:spcPts val="0"/>
              </a:spcAft>
              <a:buClr>
                <a:srgbClr val="000000"/>
              </a:buClr>
              <a:buSzPts val="2430"/>
              <a:buFont typeface="Lato"/>
              <a:buChar char="•"/>
            </a:pPr>
            <a:r>
              <a:rPr b="0" i="0" lang="en-US" sz="2430" u="none" cap="none" strike="noStrike">
                <a:solidFill>
                  <a:srgbClr val="000000"/>
                </a:solidFill>
                <a:latin typeface="Lato"/>
                <a:ea typeface="Lato"/>
                <a:cs typeface="Lato"/>
                <a:sym typeface="Lato"/>
              </a:rPr>
              <a:t>People have limited purchasing capacity</a:t>
            </a:r>
            <a:endParaRPr/>
          </a:p>
          <a:p>
            <a:pPr indent="0" lvl="1" marL="457200" marR="0" rtl="0" algn="l">
              <a:lnSpc>
                <a:spcPct val="143363"/>
              </a:lnSpc>
              <a:spcBef>
                <a:spcPts val="176"/>
              </a:spcBef>
              <a:spcAft>
                <a:spcPts val="0"/>
              </a:spcAft>
              <a:buClr>
                <a:srgbClr val="3D3D3D"/>
              </a:buClr>
              <a:buSzPts val="1552"/>
              <a:buFont typeface="Lato"/>
              <a:buNone/>
            </a:pPr>
            <a:r>
              <a:rPr b="0" i="0" lang="en-US" sz="1552" u="none" cap="none" strike="noStrike">
                <a:solidFill>
                  <a:srgbClr val="3D3D3D"/>
                </a:solidFill>
                <a:latin typeface="Lato"/>
                <a:ea typeface="Lato"/>
                <a:cs typeface="Lato"/>
                <a:sym typeface="Lato"/>
              </a:rPr>
              <a:t>Most people will only buy 1 iPhone per year, 2-3 Nike trainers per year, and 1 new car every 5 years.</a:t>
            </a:r>
            <a:endParaRPr/>
          </a:p>
          <a:p>
            <a:pPr indent="-242900" lvl="0" marL="242900" marR="0" rtl="0" algn="l">
              <a:lnSpc>
                <a:spcPct val="136131"/>
              </a:lnSpc>
              <a:spcBef>
                <a:spcPts val="2343"/>
              </a:spcBef>
              <a:spcAft>
                <a:spcPts val="0"/>
              </a:spcAft>
              <a:buClr>
                <a:srgbClr val="000000"/>
              </a:buClr>
              <a:buSzPts val="2430"/>
              <a:buFont typeface="Lato"/>
              <a:buChar char="•"/>
            </a:pPr>
            <a:r>
              <a:rPr b="0" i="0" lang="en-US" sz="2430" u="none" cap="none" strike="noStrike">
                <a:solidFill>
                  <a:srgbClr val="000000"/>
                </a:solidFill>
                <a:latin typeface="Lato"/>
                <a:ea typeface="Lato"/>
                <a:cs typeface="Lato"/>
                <a:sym typeface="Lato"/>
              </a:rPr>
              <a:t>Focus on getting remembered</a:t>
            </a:r>
            <a:endParaRPr/>
          </a:p>
          <a:p>
            <a:pPr indent="0" lvl="1" marL="457200" marR="0" rtl="0" algn="l">
              <a:lnSpc>
                <a:spcPct val="143363"/>
              </a:lnSpc>
              <a:spcBef>
                <a:spcPts val="176"/>
              </a:spcBef>
              <a:spcAft>
                <a:spcPts val="0"/>
              </a:spcAft>
              <a:buClr>
                <a:srgbClr val="3D3D3D"/>
              </a:buClr>
              <a:buSzPts val="1552"/>
              <a:buFont typeface="Lato"/>
              <a:buNone/>
            </a:pPr>
            <a:r>
              <a:rPr b="0" i="0" lang="en-US" sz="1552" u="none" cap="none" strike="noStrike">
                <a:solidFill>
                  <a:srgbClr val="3D3D3D"/>
                </a:solidFill>
                <a:latin typeface="Lato"/>
                <a:ea typeface="Lato"/>
                <a:cs typeface="Lato"/>
                <a:sym typeface="Lato"/>
              </a:rPr>
              <a:t>Instead of trying to get the same people to buy more, you need to get more people to buy from you just once.</a:t>
            </a:r>
            <a:endParaRPr b="0" i="0" sz="1800" u="none" cap="none" strike="noStrike">
              <a:solidFill>
                <a:schemeClr val="dk1"/>
              </a:solidFill>
              <a:latin typeface="Arial"/>
              <a:ea typeface="Arial"/>
              <a:cs typeface="Arial"/>
              <a:sym typeface="Arial"/>
            </a:endParaRPr>
          </a:p>
        </p:txBody>
      </p:sp>
      <p:sp>
        <p:nvSpPr>
          <p:cNvPr id="121" name="Google Shape;121;p15"/>
          <p:cNvSpPr/>
          <p:nvPr/>
        </p:nvSpPr>
        <p:spPr>
          <a:xfrm>
            <a:off x="6284928" y="1536489"/>
            <a:ext cx="5446938" cy="2601460"/>
          </a:xfrm>
          <a:prstGeom prst="rect">
            <a:avLst/>
          </a:prstGeom>
          <a:noFill/>
          <a:ln>
            <a:noFill/>
          </a:ln>
        </p:spPr>
        <p:txBody>
          <a:bodyPr anchorCtr="0" anchor="t" bIns="0" lIns="0" spcFirstLastPara="1" rIns="0" wrap="square" tIns="0">
            <a:noAutofit/>
          </a:bodyPr>
          <a:lstStyle/>
          <a:p>
            <a:pPr indent="-242900" lvl="0" marL="242900" marR="0" rtl="0" algn="l">
              <a:lnSpc>
                <a:spcPct val="136131"/>
              </a:lnSpc>
              <a:spcBef>
                <a:spcPts val="0"/>
              </a:spcBef>
              <a:spcAft>
                <a:spcPts val="0"/>
              </a:spcAft>
              <a:buClr>
                <a:srgbClr val="000000"/>
              </a:buClr>
              <a:buSzPts val="2430"/>
              <a:buFont typeface="Lato"/>
              <a:buChar char="•"/>
            </a:pPr>
            <a:r>
              <a:rPr b="0" i="0" lang="en-US" sz="2430" u="none" cap="none" strike="noStrike">
                <a:solidFill>
                  <a:srgbClr val="000000"/>
                </a:solidFill>
                <a:latin typeface="Lato"/>
                <a:ea typeface="Lato"/>
                <a:cs typeface="Lato"/>
                <a:sym typeface="Lato"/>
              </a:rPr>
              <a:t>Embrace bold strategies</a:t>
            </a:r>
            <a:endParaRPr/>
          </a:p>
          <a:p>
            <a:pPr indent="0" lvl="1" marL="457200" marR="0" rtl="0" algn="l">
              <a:lnSpc>
                <a:spcPct val="143363"/>
              </a:lnSpc>
              <a:spcBef>
                <a:spcPts val="176"/>
              </a:spcBef>
              <a:spcAft>
                <a:spcPts val="0"/>
              </a:spcAft>
              <a:buClr>
                <a:srgbClr val="3D3D3D"/>
              </a:buClr>
              <a:buSzPts val="1552"/>
              <a:buFont typeface="Lato"/>
              <a:buNone/>
            </a:pPr>
            <a:r>
              <a:rPr b="0" i="0" lang="en-US" sz="1552" u="none" cap="none" strike="noStrike">
                <a:solidFill>
                  <a:srgbClr val="3D3D3D"/>
                </a:solidFill>
                <a:latin typeface="Lato"/>
                <a:ea typeface="Lato"/>
                <a:cs typeface="Lato"/>
                <a:sym typeface="Lato"/>
              </a:rPr>
              <a:t>The best strategies aim for fame, get you top of mind, and spark bold conversations - like Nike, Apple, and Tesla.</a:t>
            </a:r>
            <a:endParaRPr/>
          </a:p>
          <a:p>
            <a:pPr indent="-242900" lvl="0" marL="242900" marR="0" rtl="0" algn="l">
              <a:lnSpc>
                <a:spcPct val="136131"/>
              </a:lnSpc>
              <a:spcBef>
                <a:spcPts val="2343"/>
              </a:spcBef>
              <a:spcAft>
                <a:spcPts val="0"/>
              </a:spcAft>
              <a:buClr>
                <a:srgbClr val="000000"/>
              </a:buClr>
              <a:buSzPts val="2430"/>
              <a:buFont typeface="Lato"/>
              <a:buChar char="•"/>
            </a:pPr>
            <a:r>
              <a:rPr b="0" i="0" lang="en-US" sz="2430" u="none" cap="none" strike="noStrike">
                <a:solidFill>
                  <a:srgbClr val="000000"/>
                </a:solidFill>
                <a:latin typeface="Lato"/>
                <a:ea typeface="Lato"/>
                <a:cs typeface="Lato"/>
                <a:sym typeface="Lato"/>
              </a:rPr>
              <a:t>Your job is to get remembered</a:t>
            </a:r>
            <a:endParaRPr/>
          </a:p>
          <a:p>
            <a:pPr indent="0" lvl="1" marL="457200" marR="0" rtl="0" algn="l">
              <a:lnSpc>
                <a:spcPct val="143363"/>
              </a:lnSpc>
              <a:spcBef>
                <a:spcPts val="176"/>
              </a:spcBef>
              <a:spcAft>
                <a:spcPts val="0"/>
              </a:spcAft>
              <a:buClr>
                <a:srgbClr val="3D3D3D"/>
              </a:buClr>
              <a:buSzPts val="1552"/>
              <a:buFont typeface="Lato"/>
              <a:buNone/>
            </a:pPr>
            <a:r>
              <a:rPr b="0" i="0" lang="en-US" sz="1552" u="none" cap="none" strike="noStrike">
                <a:solidFill>
                  <a:srgbClr val="3D3D3D"/>
                </a:solidFill>
                <a:latin typeface="Lato"/>
                <a:ea typeface="Lato"/>
                <a:cs typeface="Lato"/>
                <a:sym typeface="Lato"/>
              </a:rPr>
              <a:t>When people are ready to buy, you want your brand to be the one they think of first.</a:t>
            </a:r>
            <a:endParaRPr b="0" i="0" sz="1800" u="none" cap="none" strike="noStrike">
              <a:solidFill>
                <a:schemeClr val="dk1"/>
              </a:solidFill>
              <a:latin typeface="Arial"/>
              <a:ea typeface="Arial"/>
              <a:cs typeface="Arial"/>
              <a:sym typeface="Arial"/>
            </a:endParaRPr>
          </a:p>
        </p:txBody>
      </p:sp>
      <p:pic>
        <p:nvPicPr>
          <p:cNvPr id="122" name="Google Shape;122;p15"/>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123" name="Google Shape;123;p15"/>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124" name="Google Shape;124;p15"/>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5"/>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130" name="Shape 130"/>
        <p:cNvGrpSpPr/>
        <p:nvPr/>
      </p:nvGrpSpPr>
      <p:grpSpPr>
        <a:xfrm>
          <a:off x="0" y="0"/>
          <a:ext cx="0" cy="0"/>
          <a:chOff x="0" y="0"/>
          <a:chExt cx="0" cy="0"/>
        </a:xfrm>
      </p:grpSpPr>
      <p:sp>
        <p:nvSpPr>
          <p:cNvPr id="131" name="Google Shape;131;p16"/>
          <p:cNvSpPr/>
          <p:nvPr/>
        </p:nvSpPr>
        <p:spPr>
          <a:xfrm>
            <a:off x="476131" y="476131"/>
            <a:ext cx="3280290" cy="5904024"/>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p:nvPr/>
        </p:nvSpPr>
        <p:spPr>
          <a:xfrm>
            <a:off x="640145" y="1952012"/>
            <a:ext cx="2952261" cy="2952261"/>
          </a:xfrm>
          <a:prstGeom prst="ellipse">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Lindsey Aliksanyan photo.jpeg" id="133" name="Google Shape;133;p16"/>
          <p:cNvPicPr preferRelativeResize="0"/>
          <p:nvPr/>
        </p:nvPicPr>
        <p:blipFill rotWithShape="1">
          <a:blip r:embed="rId3">
            <a:alphaModFix/>
          </a:blip>
          <a:srcRect b="0" l="0" r="0" t="0"/>
          <a:stretch/>
        </p:blipFill>
        <p:spPr>
          <a:xfrm>
            <a:off x="640145" y="1952012"/>
            <a:ext cx="2952261" cy="2952261"/>
          </a:xfrm>
          <a:prstGeom prst="ellipse">
            <a:avLst/>
          </a:prstGeom>
          <a:noFill/>
          <a:ln>
            <a:noFill/>
          </a:ln>
        </p:spPr>
      </p:pic>
      <p:sp>
        <p:nvSpPr>
          <p:cNvPr id="134" name="Google Shape;134;p16"/>
          <p:cNvSpPr/>
          <p:nvPr/>
        </p:nvSpPr>
        <p:spPr>
          <a:xfrm>
            <a:off x="3851647" y="1975943"/>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merican express-2" id="135" name="Google Shape;135;p16"/>
          <p:cNvPicPr preferRelativeResize="0"/>
          <p:nvPr/>
        </p:nvPicPr>
        <p:blipFill rotWithShape="1">
          <a:blip r:embed="rId4">
            <a:alphaModFix/>
          </a:blip>
          <a:srcRect b="-191520" l="-25758" r="-25758" t="-191519"/>
          <a:stretch/>
        </p:blipFill>
        <p:spPr>
          <a:xfrm>
            <a:off x="3851647" y="1975943"/>
            <a:ext cx="1592532" cy="1404586"/>
          </a:xfrm>
          <a:prstGeom prst="rect">
            <a:avLst/>
          </a:prstGeom>
          <a:noFill/>
          <a:ln>
            <a:noFill/>
          </a:ln>
        </p:spPr>
      </p:pic>
      <p:sp>
        <p:nvSpPr>
          <p:cNvPr id="136" name="Google Shape;136;p16"/>
          <p:cNvSpPr/>
          <p:nvPr/>
        </p:nvSpPr>
        <p:spPr>
          <a:xfrm>
            <a:off x="3851647" y="476131"/>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news corp-0" id="137" name="Google Shape;137;p16"/>
          <p:cNvPicPr preferRelativeResize="0"/>
          <p:nvPr/>
        </p:nvPicPr>
        <p:blipFill rotWithShape="1">
          <a:blip r:embed="rId5">
            <a:alphaModFix/>
          </a:blip>
          <a:srcRect b="-216120" l="-25758" r="-25758" t="-216120"/>
          <a:stretch/>
        </p:blipFill>
        <p:spPr>
          <a:xfrm>
            <a:off x="3851647" y="476131"/>
            <a:ext cx="1592532" cy="1404586"/>
          </a:xfrm>
          <a:prstGeom prst="rect">
            <a:avLst/>
          </a:prstGeom>
          <a:noFill/>
          <a:ln>
            <a:noFill/>
          </a:ln>
        </p:spPr>
      </p:pic>
      <p:sp>
        <p:nvSpPr>
          <p:cNvPr id="138" name="Google Shape;138;p16"/>
          <p:cNvSpPr/>
          <p:nvPr/>
        </p:nvSpPr>
        <p:spPr>
          <a:xfrm>
            <a:off x="3851647" y="3475756"/>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hein-1" id="139" name="Google Shape;139;p16"/>
          <p:cNvPicPr preferRelativeResize="0"/>
          <p:nvPr/>
        </p:nvPicPr>
        <p:blipFill rotWithShape="1">
          <a:blip r:embed="rId6">
            <a:alphaModFix/>
          </a:blip>
          <a:srcRect b="-236705" l="-25758" r="-25758" t="-236705"/>
          <a:stretch/>
        </p:blipFill>
        <p:spPr>
          <a:xfrm>
            <a:off x="3851647" y="3475756"/>
            <a:ext cx="1592532" cy="1404586"/>
          </a:xfrm>
          <a:prstGeom prst="rect">
            <a:avLst/>
          </a:prstGeom>
          <a:noFill/>
          <a:ln>
            <a:noFill/>
          </a:ln>
        </p:spPr>
      </p:pic>
      <p:sp>
        <p:nvSpPr>
          <p:cNvPr id="140" name="Google Shape;140;p16"/>
          <p:cNvSpPr/>
          <p:nvPr/>
        </p:nvSpPr>
        <p:spPr>
          <a:xfrm>
            <a:off x="3851647" y="4975568"/>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wc-10" id="141" name="Google Shape;141;p16"/>
          <p:cNvPicPr preferRelativeResize="0"/>
          <p:nvPr/>
        </p:nvPicPr>
        <p:blipFill rotWithShape="1">
          <a:blip r:embed="rId7">
            <a:alphaModFix/>
          </a:blip>
          <a:srcRect b="-37376" l="-25758" r="-25758" t="-37376"/>
          <a:stretch/>
        </p:blipFill>
        <p:spPr>
          <a:xfrm>
            <a:off x="3851647" y="4975568"/>
            <a:ext cx="1592532" cy="1404586"/>
          </a:xfrm>
          <a:prstGeom prst="rect">
            <a:avLst/>
          </a:prstGeom>
          <a:noFill/>
          <a:ln>
            <a:noFill/>
          </a:ln>
        </p:spPr>
      </p:pic>
      <p:sp>
        <p:nvSpPr>
          <p:cNvPr id="142" name="Google Shape;142;p16"/>
          <p:cNvSpPr/>
          <p:nvPr/>
        </p:nvSpPr>
        <p:spPr>
          <a:xfrm>
            <a:off x="5539405" y="3475756"/>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ricsson-0" id="143" name="Google Shape;143;p16"/>
          <p:cNvPicPr preferRelativeResize="0"/>
          <p:nvPr/>
        </p:nvPicPr>
        <p:blipFill rotWithShape="1">
          <a:blip r:embed="rId8">
            <a:alphaModFix/>
          </a:blip>
          <a:srcRect b="-34616" l="-34746" r="-34746" t="-34616"/>
          <a:stretch/>
        </p:blipFill>
        <p:spPr>
          <a:xfrm>
            <a:off x="5539405" y="3475756"/>
            <a:ext cx="1592532" cy="1404586"/>
          </a:xfrm>
          <a:prstGeom prst="rect">
            <a:avLst/>
          </a:prstGeom>
          <a:noFill/>
          <a:ln>
            <a:noFill/>
          </a:ln>
        </p:spPr>
      </p:pic>
      <p:sp>
        <p:nvSpPr>
          <p:cNvPr id="144" name="Google Shape;144;p16"/>
          <p:cNvSpPr/>
          <p:nvPr/>
        </p:nvSpPr>
        <p:spPr>
          <a:xfrm>
            <a:off x="5539405" y="1975943"/>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google-4" id="145" name="Google Shape;145;p16"/>
          <p:cNvPicPr preferRelativeResize="0"/>
          <p:nvPr/>
        </p:nvPicPr>
        <p:blipFill rotWithShape="1">
          <a:blip r:embed="rId9">
            <a:alphaModFix/>
          </a:blip>
          <a:srcRect b="-152471" l="-25758" r="-25758" t="-152471"/>
          <a:stretch/>
        </p:blipFill>
        <p:spPr>
          <a:xfrm>
            <a:off x="5539405" y="1975943"/>
            <a:ext cx="1592532" cy="1404586"/>
          </a:xfrm>
          <a:prstGeom prst="rect">
            <a:avLst/>
          </a:prstGeom>
          <a:noFill/>
          <a:ln>
            <a:noFill/>
          </a:ln>
        </p:spPr>
      </p:pic>
      <p:sp>
        <p:nvSpPr>
          <p:cNvPr id="146" name="Google Shape;146;p16"/>
          <p:cNvSpPr/>
          <p:nvPr/>
        </p:nvSpPr>
        <p:spPr>
          <a:xfrm>
            <a:off x="5539405" y="476131"/>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iktoc-0" id="147" name="Google Shape;147;p16"/>
          <p:cNvPicPr preferRelativeResize="0"/>
          <p:nvPr/>
        </p:nvPicPr>
        <p:blipFill rotWithShape="1">
          <a:blip r:embed="rId10">
            <a:alphaModFix/>
          </a:blip>
          <a:srcRect b="-177354" l="-25758" r="-25758" t="-177354"/>
          <a:stretch/>
        </p:blipFill>
        <p:spPr>
          <a:xfrm>
            <a:off x="5539405" y="476131"/>
            <a:ext cx="1592532" cy="1404586"/>
          </a:xfrm>
          <a:prstGeom prst="rect">
            <a:avLst/>
          </a:prstGeom>
          <a:noFill/>
          <a:ln>
            <a:noFill/>
          </a:ln>
        </p:spPr>
      </p:pic>
      <p:sp>
        <p:nvSpPr>
          <p:cNvPr id="148" name="Google Shape;148;p16"/>
          <p:cNvSpPr/>
          <p:nvPr/>
        </p:nvSpPr>
        <p:spPr>
          <a:xfrm>
            <a:off x="5539405" y="4975568"/>
            <a:ext cx="1592532" cy="1404586"/>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ccenture-1" id="149" name="Google Shape;149;p16"/>
          <p:cNvPicPr preferRelativeResize="0"/>
          <p:nvPr/>
        </p:nvPicPr>
        <p:blipFill rotWithShape="1">
          <a:blip r:embed="rId11">
            <a:alphaModFix/>
          </a:blip>
          <a:srcRect b="-201322" l="-25758" r="-25758" t="-201322"/>
          <a:stretch/>
        </p:blipFill>
        <p:spPr>
          <a:xfrm>
            <a:off x="5539405" y="4975568"/>
            <a:ext cx="1592532" cy="1404586"/>
          </a:xfrm>
          <a:prstGeom prst="rect">
            <a:avLst/>
          </a:prstGeom>
          <a:noFill/>
          <a:ln>
            <a:noFill/>
          </a:ln>
        </p:spPr>
      </p:pic>
      <p:cxnSp>
        <p:nvCxnSpPr>
          <p:cNvPr id="150" name="Google Shape;150;p16"/>
          <p:cNvCxnSpPr/>
          <p:nvPr/>
        </p:nvCxnSpPr>
        <p:spPr>
          <a:xfrm>
            <a:off x="8019976" y="466609"/>
            <a:ext cx="3280848" cy="0"/>
          </a:xfrm>
          <a:prstGeom prst="straightConnector1">
            <a:avLst/>
          </a:prstGeom>
          <a:noFill/>
          <a:ln cap="flat" cmpd="sng" w="12700">
            <a:solidFill>
              <a:srgbClr val="000000">
                <a:alpha val="20000"/>
              </a:srgbClr>
            </a:solidFill>
            <a:prstDash val="solid"/>
            <a:miter lim="800000"/>
            <a:headEnd len="sm" w="sm" type="none"/>
            <a:tailEnd len="sm" w="sm" type="none"/>
          </a:ln>
        </p:spPr>
      </p:cxnSp>
      <p:sp>
        <p:nvSpPr>
          <p:cNvPr id="151" name="Google Shape;151;p16"/>
          <p:cNvSpPr/>
          <p:nvPr/>
        </p:nvSpPr>
        <p:spPr>
          <a:xfrm>
            <a:off x="8020002" y="1566694"/>
            <a:ext cx="3608924"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000000"/>
              </a:buClr>
              <a:buSzPts val="2250"/>
              <a:buFont typeface="Lato"/>
              <a:buNone/>
            </a:pPr>
            <a:r>
              <a:rPr b="1" i="0" lang="en-US" sz="2250" u="none" cap="none" strike="noStrike">
                <a:solidFill>
                  <a:srgbClr val="000000"/>
                </a:solidFill>
                <a:latin typeface="Lato"/>
                <a:ea typeface="Lato"/>
                <a:cs typeface="Lato"/>
                <a:sym typeface="Lato"/>
              </a:rPr>
              <a:t>LINDSEY ALIKSANYAN</a:t>
            </a:r>
            <a:endParaRPr b="0" i="0" sz="1800" u="none" cap="none" strike="noStrike">
              <a:solidFill>
                <a:schemeClr val="dk1"/>
              </a:solidFill>
              <a:latin typeface="Arial"/>
              <a:ea typeface="Arial"/>
              <a:cs typeface="Arial"/>
              <a:sym typeface="Arial"/>
            </a:endParaRPr>
          </a:p>
        </p:txBody>
      </p:sp>
      <p:sp>
        <p:nvSpPr>
          <p:cNvPr id="152" name="Google Shape;152;p16"/>
          <p:cNvSpPr/>
          <p:nvPr/>
        </p:nvSpPr>
        <p:spPr>
          <a:xfrm>
            <a:off x="8020002" y="2046470"/>
            <a:ext cx="3608924" cy="1179019"/>
          </a:xfrm>
          <a:prstGeom prst="rect">
            <a:avLst/>
          </a:prstGeom>
          <a:noFill/>
          <a:ln>
            <a:noFill/>
          </a:ln>
        </p:spPr>
        <p:txBody>
          <a:bodyPr anchorCtr="0" anchor="t" bIns="0" lIns="0" spcFirstLastPara="1" rIns="0" wrap="square" tIns="0">
            <a:noAutofit/>
          </a:bodyPr>
          <a:lstStyle/>
          <a:p>
            <a:pPr indent="0" lvl="0" marL="0" marR="0" rtl="0" algn="l">
              <a:lnSpc>
                <a:spcPct val="143271"/>
              </a:lnSpc>
              <a:spcBef>
                <a:spcPts val="0"/>
              </a:spcBef>
              <a:spcAft>
                <a:spcPts val="0"/>
              </a:spcAft>
              <a:buClr>
                <a:srgbClr val="3D3D3D"/>
              </a:buClr>
              <a:buSzPts val="1620"/>
              <a:buFont typeface="Lato"/>
              <a:buNone/>
            </a:pPr>
            <a:r>
              <a:rPr b="1" i="0" lang="en-US" sz="1620" u="none" cap="none" strike="noStrike">
                <a:solidFill>
                  <a:srgbClr val="3D3D3D"/>
                </a:solidFill>
                <a:latin typeface="Lato"/>
                <a:ea typeface="Lato"/>
                <a:cs typeface="Lato"/>
                <a:sym typeface="Lato"/>
              </a:rPr>
              <a:t>I’ve spent my career helping brands understand their place in the market, measure their impact, and grow with purpose.</a:t>
            </a:r>
            <a:endParaRPr b="0" i="0" sz="1800" u="none" cap="none" strike="noStrike">
              <a:solidFill>
                <a:schemeClr val="dk1"/>
              </a:solidFill>
              <a:latin typeface="Arial"/>
              <a:ea typeface="Arial"/>
              <a:cs typeface="Arial"/>
              <a:sym typeface="Arial"/>
            </a:endParaRPr>
          </a:p>
        </p:txBody>
      </p:sp>
      <p:sp>
        <p:nvSpPr>
          <p:cNvPr id="153" name="Google Shape;153;p16"/>
          <p:cNvSpPr/>
          <p:nvPr/>
        </p:nvSpPr>
        <p:spPr>
          <a:xfrm>
            <a:off x="8020002" y="3363791"/>
            <a:ext cx="3608924" cy="2063284"/>
          </a:xfrm>
          <a:prstGeom prst="rect">
            <a:avLst/>
          </a:prstGeom>
          <a:noFill/>
          <a:ln>
            <a:noFill/>
          </a:ln>
        </p:spPr>
        <p:txBody>
          <a:bodyPr anchorCtr="0" anchor="t" bIns="0" lIns="0" spcFirstLastPara="1" rIns="0" wrap="square" tIns="0">
            <a:noAutofit/>
          </a:bodyPr>
          <a:lstStyle/>
          <a:p>
            <a:pPr indent="0" lvl="0" marL="0" marR="0" rtl="0" algn="l">
              <a:lnSpc>
                <a:spcPct val="143271"/>
              </a:lnSpc>
              <a:spcBef>
                <a:spcPts val="0"/>
              </a:spcBef>
              <a:spcAft>
                <a:spcPts val="0"/>
              </a:spcAft>
              <a:buClr>
                <a:srgbClr val="3D3D3D"/>
              </a:buClr>
              <a:buSzPts val="1620"/>
              <a:buFont typeface="Lato"/>
              <a:buNone/>
            </a:pPr>
            <a:r>
              <a:rPr b="0" i="0" lang="en-US" sz="1620" u="none" cap="none" strike="noStrike">
                <a:solidFill>
                  <a:srgbClr val="3D3D3D"/>
                </a:solidFill>
                <a:latin typeface="Lato"/>
                <a:ea typeface="Lato"/>
                <a:cs typeface="Lato"/>
                <a:sym typeface="Lato"/>
              </a:rPr>
              <a:t>My work sits at the intersection of strategy, data, and culture, combining brand equity measurement, competitive intelligence, and business insights to guide companies in making informed decisions.</a:t>
            </a:r>
            <a:endParaRPr b="0" i="0" sz="1800" u="none" cap="none" strike="noStrike">
              <a:solidFill>
                <a:schemeClr val="dk1"/>
              </a:solidFill>
              <a:latin typeface="Arial"/>
              <a:ea typeface="Arial"/>
              <a:cs typeface="Arial"/>
              <a:sym typeface="Arial"/>
            </a:endParaRPr>
          </a:p>
        </p:txBody>
      </p:sp>
      <p:pic>
        <p:nvPicPr>
          <p:cNvPr id="154" name="Google Shape;154;p16"/>
          <p:cNvPicPr preferRelativeResize="0"/>
          <p:nvPr/>
        </p:nvPicPr>
        <p:blipFill rotWithShape="1">
          <a:blip r:embed="rId12">
            <a:alphaModFix/>
          </a:blip>
          <a:srcRect b="0" l="0" r="0" t="0"/>
          <a:stretch/>
        </p:blipFill>
        <p:spPr>
          <a:xfrm>
            <a:off x="142839" y="6509324"/>
            <a:ext cx="952262" cy="204123"/>
          </a:xfrm>
          <a:prstGeom prst="rect">
            <a:avLst/>
          </a:prstGeom>
          <a:noFill/>
          <a:ln>
            <a:noFill/>
          </a:ln>
        </p:spPr>
      </p:pic>
      <p:sp>
        <p:nvSpPr>
          <p:cNvPr id="155" name="Google Shape;155;p16"/>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156" name="Google Shape;156;p16"/>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8"/>
        </a:solidFill>
      </p:bgPr>
    </p:bg>
    <p:spTree>
      <p:nvGrpSpPr>
        <p:cNvPr id="162" name="Shape 162"/>
        <p:cNvGrpSpPr/>
        <p:nvPr/>
      </p:nvGrpSpPr>
      <p:grpSpPr>
        <a:xfrm>
          <a:off x="0" y="0"/>
          <a:ext cx="0" cy="0"/>
          <a:chOff x="0" y="0"/>
          <a:chExt cx="0" cy="0"/>
        </a:xfrm>
      </p:grpSpPr>
      <p:pic>
        <p:nvPicPr>
          <p:cNvPr id="163" name="Google Shape;163;p17"/>
          <p:cNvPicPr preferRelativeResize="0"/>
          <p:nvPr/>
        </p:nvPicPr>
        <p:blipFill rotWithShape="1">
          <a:blip r:embed="rId3">
            <a:alphaModFix/>
          </a:blip>
          <a:srcRect b="0" l="0" r="0" t="0"/>
          <a:stretch/>
        </p:blipFill>
        <p:spPr>
          <a:xfrm>
            <a:off x="0" y="-48168"/>
            <a:ext cx="5294576" cy="1066533"/>
          </a:xfrm>
          <a:prstGeom prst="rect">
            <a:avLst/>
          </a:prstGeom>
          <a:noFill/>
          <a:ln>
            <a:noFill/>
          </a:ln>
        </p:spPr>
      </p:pic>
      <p:sp>
        <p:nvSpPr>
          <p:cNvPr id="164" name="Google Shape;164;p17"/>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COMPARISON</a:t>
            </a:r>
            <a:endParaRPr b="0" i="0" sz="1800" u="none" cap="none" strike="noStrike">
              <a:solidFill>
                <a:schemeClr val="dk1"/>
              </a:solidFill>
              <a:latin typeface="Arial"/>
              <a:ea typeface="Arial"/>
              <a:cs typeface="Arial"/>
              <a:sym typeface="Arial"/>
            </a:endParaRPr>
          </a:p>
        </p:txBody>
      </p:sp>
      <p:sp>
        <p:nvSpPr>
          <p:cNvPr id="165" name="Google Shape;165;p17"/>
          <p:cNvSpPr/>
          <p:nvPr/>
        </p:nvSpPr>
        <p:spPr>
          <a:xfrm>
            <a:off x="476131" y="1123148"/>
            <a:ext cx="12188952" cy="307030"/>
          </a:xfrm>
          <a:prstGeom prst="rect">
            <a:avLst/>
          </a:prstGeom>
          <a:noFill/>
          <a:ln>
            <a:noFill/>
          </a:ln>
        </p:spPr>
        <p:txBody>
          <a:bodyPr anchorCtr="0" anchor="t" bIns="0" lIns="0" spcFirstLastPara="1" rIns="0" wrap="square" tIns="0">
            <a:noAutofit/>
          </a:bodyPr>
          <a:lstStyle/>
          <a:p>
            <a:pPr indent="0" lvl="0" marL="0" marR="0" rtl="0" algn="l">
              <a:lnSpc>
                <a:spcPct val="143331"/>
              </a:lnSpc>
              <a:spcBef>
                <a:spcPts val="0"/>
              </a:spcBef>
              <a:spcAft>
                <a:spcPts val="0"/>
              </a:spcAft>
              <a:buClr>
                <a:srgbClr val="3D3D3D"/>
              </a:buClr>
              <a:buSzPts val="1687"/>
              <a:buFont typeface="Lato"/>
              <a:buNone/>
            </a:pPr>
            <a:r>
              <a:rPr b="0" i="0" lang="en-US" sz="1688" u="none" cap="none" strike="noStrike">
                <a:solidFill>
                  <a:srgbClr val="3D3D3D"/>
                </a:solidFill>
                <a:latin typeface="Lato"/>
                <a:ea typeface="Lato"/>
                <a:cs typeface="Lato"/>
                <a:sym typeface="Lato"/>
              </a:rPr>
              <a:t>Percent of consumers who perceive each brand as having strong equity</a:t>
            </a:r>
            <a:endParaRPr b="0" i="0" sz="1800" u="none" cap="none" strike="noStrike">
              <a:solidFill>
                <a:schemeClr val="dk1"/>
              </a:solidFill>
              <a:latin typeface="Arial"/>
              <a:ea typeface="Arial"/>
              <a:cs typeface="Arial"/>
              <a:sym typeface="Arial"/>
            </a:endParaRPr>
          </a:p>
        </p:txBody>
      </p:sp>
      <p:sp>
        <p:nvSpPr>
          <p:cNvPr id="166" name="Google Shape;166;p17"/>
          <p:cNvSpPr/>
          <p:nvPr/>
        </p:nvSpPr>
        <p:spPr>
          <a:xfrm>
            <a:off x="1618850" y="2318758"/>
            <a:ext cx="2856789" cy="285678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7"/>
          <p:cNvSpPr/>
          <p:nvPr/>
        </p:nvSpPr>
        <p:spPr>
          <a:xfrm>
            <a:off x="1476006" y="5295246"/>
            <a:ext cx="3142464"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Nike</a:t>
            </a:r>
            <a:endParaRPr b="0" i="0" sz="1800" u="none" cap="none" strike="noStrike">
              <a:solidFill>
                <a:schemeClr val="dk1"/>
              </a:solidFill>
              <a:latin typeface="Arial"/>
              <a:ea typeface="Arial"/>
              <a:cs typeface="Arial"/>
              <a:sym typeface="Arial"/>
            </a:endParaRPr>
          </a:p>
        </p:txBody>
      </p:sp>
      <p:sp>
        <p:nvSpPr>
          <p:cNvPr id="168" name="Google Shape;168;p17"/>
          <p:cNvSpPr/>
          <p:nvPr/>
        </p:nvSpPr>
        <p:spPr>
          <a:xfrm>
            <a:off x="2795841" y="3607361"/>
            <a:ext cx="502794" cy="261946"/>
          </a:xfrm>
          <a:prstGeom prst="rect">
            <a:avLst/>
          </a:prstGeom>
          <a:noFill/>
          <a:ln>
            <a:noFill/>
          </a:ln>
        </p:spPr>
        <p:txBody>
          <a:bodyPr anchorCtr="0" anchor="t" bIns="0" lIns="0" spcFirstLastPara="1" rIns="0" wrap="square" tIns="0">
            <a:noAutofit/>
          </a:bodyPr>
          <a:lstStyle/>
          <a:p>
            <a:pPr indent="0" lvl="0" marL="0" marR="0" rtl="0" algn="ctr">
              <a:lnSpc>
                <a:spcPct val="114611"/>
              </a:lnSpc>
              <a:spcBef>
                <a:spcPts val="0"/>
              </a:spcBef>
              <a:spcAft>
                <a:spcPts val="0"/>
              </a:spcAft>
              <a:buClr>
                <a:srgbClr val="000000"/>
              </a:buClr>
              <a:buSzPts val="1800"/>
              <a:buFont typeface="Lato"/>
              <a:buNone/>
            </a:pPr>
            <a:r>
              <a:rPr b="1" i="0" lang="en-US" sz="1800" u="none" cap="none" strike="noStrike">
                <a:solidFill>
                  <a:srgbClr val="000000"/>
                </a:solidFill>
                <a:latin typeface="Lato"/>
                <a:ea typeface="Lato"/>
                <a:cs typeface="Lato"/>
                <a:sym typeface="Lato"/>
              </a:rPr>
              <a:t>85%</a:t>
            </a:r>
            <a:endParaRPr b="0" i="0" sz="1800" u="none" cap="none" strike="noStrike">
              <a:solidFill>
                <a:schemeClr val="dk1"/>
              </a:solidFill>
              <a:latin typeface="Arial"/>
              <a:ea typeface="Arial"/>
              <a:cs typeface="Arial"/>
              <a:sym typeface="Arial"/>
            </a:endParaRPr>
          </a:p>
        </p:txBody>
      </p:sp>
      <p:sp>
        <p:nvSpPr>
          <p:cNvPr id="169" name="Google Shape;169;p17"/>
          <p:cNvSpPr/>
          <p:nvPr/>
        </p:nvSpPr>
        <p:spPr>
          <a:xfrm>
            <a:off x="5003524" y="2994863"/>
            <a:ext cx="2181913" cy="218190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4523244" y="5296472"/>
            <a:ext cx="3142464"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Adidas</a:t>
            </a:r>
            <a:endParaRPr b="0" i="0" sz="1800" u="none" cap="none" strike="noStrike">
              <a:solidFill>
                <a:schemeClr val="dk1"/>
              </a:solidFill>
              <a:latin typeface="Arial"/>
              <a:ea typeface="Arial"/>
              <a:cs typeface="Arial"/>
              <a:sym typeface="Arial"/>
            </a:endParaRPr>
          </a:p>
        </p:txBody>
      </p:sp>
      <p:sp>
        <p:nvSpPr>
          <p:cNvPr id="171" name="Google Shape;171;p17"/>
          <p:cNvSpPr/>
          <p:nvPr/>
        </p:nvSpPr>
        <p:spPr>
          <a:xfrm>
            <a:off x="5843079" y="3946028"/>
            <a:ext cx="502794" cy="261946"/>
          </a:xfrm>
          <a:prstGeom prst="rect">
            <a:avLst/>
          </a:prstGeom>
          <a:noFill/>
          <a:ln>
            <a:noFill/>
          </a:ln>
        </p:spPr>
        <p:txBody>
          <a:bodyPr anchorCtr="0" anchor="t" bIns="0" lIns="0" spcFirstLastPara="1" rIns="0" wrap="square" tIns="0">
            <a:noAutofit/>
          </a:bodyPr>
          <a:lstStyle/>
          <a:p>
            <a:pPr indent="0" lvl="0" marL="0" marR="0" rtl="0" algn="ctr">
              <a:lnSpc>
                <a:spcPct val="114611"/>
              </a:lnSpc>
              <a:spcBef>
                <a:spcPts val="0"/>
              </a:spcBef>
              <a:spcAft>
                <a:spcPts val="0"/>
              </a:spcAft>
              <a:buClr>
                <a:srgbClr val="000000"/>
              </a:buClr>
              <a:buSzPts val="1800"/>
              <a:buFont typeface="Lato"/>
              <a:buNone/>
            </a:pPr>
            <a:r>
              <a:rPr b="1" i="0" lang="en-US" sz="1800" u="none" cap="none" strike="noStrike">
                <a:solidFill>
                  <a:srgbClr val="000000"/>
                </a:solidFill>
                <a:latin typeface="Lato"/>
                <a:ea typeface="Lato"/>
                <a:cs typeface="Lato"/>
                <a:sym typeface="Lato"/>
              </a:rPr>
              <a:t>65%</a:t>
            </a:r>
            <a:endParaRPr b="0" i="0" sz="1800" u="none" cap="none" strike="noStrike">
              <a:solidFill>
                <a:schemeClr val="dk1"/>
              </a:solidFill>
              <a:latin typeface="Arial"/>
              <a:ea typeface="Arial"/>
              <a:cs typeface="Arial"/>
              <a:sym typeface="Arial"/>
            </a:endParaRPr>
          </a:p>
        </p:txBody>
      </p:sp>
      <p:sp>
        <p:nvSpPr>
          <p:cNvPr id="172" name="Google Shape;172;p17"/>
          <p:cNvSpPr/>
          <p:nvPr/>
        </p:nvSpPr>
        <p:spPr>
          <a:xfrm>
            <a:off x="8558567" y="4013784"/>
            <a:ext cx="1166282" cy="1166278"/>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7570482" y="5299764"/>
            <a:ext cx="3142464"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Under Armour</a:t>
            </a:r>
            <a:endParaRPr b="0" i="0" sz="1800" u="none" cap="none" strike="noStrike">
              <a:solidFill>
                <a:schemeClr val="dk1"/>
              </a:solidFill>
              <a:latin typeface="Arial"/>
              <a:ea typeface="Arial"/>
              <a:cs typeface="Arial"/>
              <a:sym typeface="Arial"/>
            </a:endParaRPr>
          </a:p>
        </p:txBody>
      </p:sp>
      <p:sp>
        <p:nvSpPr>
          <p:cNvPr id="174" name="Google Shape;174;p17"/>
          <p:cNvSpPr/>
          <p:nvPr/>
        </p:nvSpPr>
        <p:spPr>
          <a:xfrm>
            <a:off x="8890317" y="4457134"/>
            <a:ext cx="502794" cy="261946"/>
          </a:xfrm>
          <a:prstGeom prst="rect">
            <a:avLst/>
          </a:prstGeom>
          <a:noFill/>
          <a:ln>
            <a:noFill/>
          </a:ln>
        </p:spPr>
        <p:txBody>
          <a:bodyPr anchorCtr="0" anchor="t" bIns="0" lIns="0" spcFirstLastPara="1" rIns="0" wrap="square" tIns="0">
            <a:noAutofit/>
          </a:bodyPr>
          <a:lstStyle/>
          <a:p>
            <a:pPr indent="0" lvl="0" marL="0" marR="0" rtl="0" algn="ctr">
              <a:lnSpc>
                <a:spcPct val="114611"/>
              </a:lnSpc>
              <a:spcBef>
                <a:spcPts val="0"/>
              </a:spcBef>
              <a:spcAft>
                <a:spcPts val="0"/>
              </a:spcAft>
              <a:buClr>
                <a:srgbClr val="000000"/>
              </a:buClr>
              <a:buSzPts val="1800"/>
              <a:buFont typeface="Lato"/>
              <a:buNone/>
            </a:pPr>
            <a:r>
              <a:rPr b="1" i="0" lang="en-US" sz="1800" u="none" cap="none" strike="noStrike">
                <a:solidFill>
                  <a:srgbClr val="000000"/>
                </a:solidFill>
                <a:latin typeface="Lato"/>
                <a:ea typeface="Lato"/>
                <a:cs typeface="Lato"/>
                <a:sym typeface="Lato"/>
              </a:rPr>
              <a:t>45%</a:t>
            </a:r>
            <a:endParaRPr b="0" i="0" sz="1800" u="none" cap="none" strike="noStrike">
              <a:solidFill>
                <a:schemeClr val="dk1"/>
              </a:solidFill>
              <a:latin typeface="Arial"/>
              <a:ea typeface="Arial"/>
              <a:cs typeface="Arial"/>
              <a:sym typeface="Arial"/>
            </a:endParaRPr>
          </a:p>
        </p:txBody>
      </p:sp>
      <p:pic>
        <p:nvPicPr>
          <p:cNvPr id="175" name="Google Shape;175;p17"/>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176" name="Google Shape;176;p17"/>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177" name="Google Shape;177;p17"/>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183" name="Shape 183"/>
        <p:cNvGrpSpPr/>
        <p:nvPr/>
      </p:nvGrpSpPr>
      <p:grpSpPr>
        <a:xfrm>
          <a:off x="0" y="0"/>
          <a:ext cx="0" cy="0"/>
          <a:chOff x="0" y="0"/>
          <a:chExt cx="0" cy="0"/>
        </a:xfrm>
      </p:grpSpPr>
      <p:sp>
        <p:nvSpPr>
          <p:cNvPr id="184" name="Google Shape;184;p18"/>
          <p:cNvSpPr/>
          <p:nvPr/>
        </p:nvSpPr>
        <p:spPr>
          <a:xfrm>
            <a:off x="7330512" y="476131"/>
            <a:ext cx="4382309" cy="5904024"/>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and equity" id="185" name="Google Shape;185;p18"/>
          <p:cNvPicPr preferRelativeResize="0"/>
          <p:nvPr/>
        </p:nvPicPr>
        <p:blipFill rotWithShape="1">
          <a:blip r:embed="rId3">
            <a:alphaModFix/>
          </a:blip>
          <a:srcRect b="-4552" l="19647" r="19647" t="-4552"/>
          <a:stretch/>
        </p:blipFill>
        <p:spPr>
          <a:xfrm>
            <a:off x="7330512" y="476131"/>
            <a:ext cx="4382309" cy="5904024"/>
          </a:xfrm>
          <a:prstGeom prst="rect">
            <a:avLst/>
          </a:prstGeom>
          <a:noFill/>
          <a:ln>
            <a:noFill/>
          </a:ln>
        </p:spPr>
      </p:pic>
      <p:sp>
        <p:nvSpPr>
          <p:cNvPr id="186" name="Google Shape;186;p18"/>
          <p:cNvSpPr/>
          <p:nvPr/>
        </p:nvSpPr>
        <p:spPr>
          <a:xfrm>
            <a:off x="1028859" y="2284536"/>
            <a:ext cx="5272793" cy="654978"/>
          </a:xfrm>
          <a:prstGeom prst="rect">
            <a:avLst/>
          </a:prstGeom>
          <a:noFill/>
          <a:ln>
            <a:noFill/>
          </a:ln>
        </p:spPr>
        <p:txBody>
          <a:bodyPr anchorCtr="0" anchor="ctr" bIns="0" lIns="0" spcFirstLastPara="1" rIns="0" wrap="square" tIns="0">
            <a:noAutofit/>
          </a:bodyPr>
          <a:lstStyle/>
          <a:p>
            <a:pPr indent="0" lvl="0" marL="0" marR="0" rtl="0" algn="ctr">
              <a:lnSpc>
                <a:spcPct val="114622"/>
              </a:lnSpc>
              <a:spcBef>
                <a:spcPts val="0"/>
              </a:spcBef>
              <a:spcAft>
                <a:spcPts val="0"/>
              </a:spcAft>
              <a:buClr>
                <a:srgbClr val="000000"/>
              </a:buClr>
              <a:buSzPts val="2250"/>
              <a:buFont typeface="Lato"/>
              <a:buNone/>
            </a:pPr>
            <a:r>
              <a:rPr b="1" i="0" lang="en-US" sz="2250" u="none" cap="none" strike="noStrike">
                <a:solidFill>
                  <a:srgbClr val="000000"/>
                </a:solidFill>
                <a:latin typeface="Lato"/>
                <a:ea typeface="Lato"/>
                <a:cs typeface="Lato"/>
                <a:sym typeface="Lato"/>
              </a:rPr>
              <a:t>UNDERSTANDING &amp; QUANTIFYING BRAND EQUITY</a:t>
            </a:r>
            <a:endParaRPr b="0" i="0" sz="1800" u="none" cap="none" strike="noStrike">
              <a:solidFill>
                <a:schemeClr val="dk1"/>
              </a:solidFill>
              <a:latin typeface="Arial"/>
              <a:ea typeface="Arial"/>
              <a:cs typeface="Arial"/>
              <a:sym typeface="Arial"/>
            </a:endParaRPr>
          </a:p>
        </p:txBody>
      </p:sp>
      <p:sp>
        <p:nvSpPr>
          <p:cNvPr id="187" name="Google Shape;187;p18"/>
          <p:cNvSpPr/>
          <p:nvPr/>
        </p:nvSpPr>
        <p:spPr>
          <a:xfrm>
            <a:off x="219020" y="3091801"/>
            <a:ext cx="6892471" cy="1473774"/>
          </a:xfrm>
          <a:prstGeom prst="rect">
            <a:avLst/>
          </a:prstGeom>
          <a:noFill/>
          <a:ln>
            <a:noFill/>
          </a:ln>
        </p:spPr>
        <p:txBody>
          <a:bodyPr anchorCtr="0" anchor="ctr" bIns="0" lIns="0" spcFirstLastPara="1" rIns="0" wrap="square" tIns="0">
            <a:noAutofit/>
          </a:bodyPr>
          <a:lstStyle/>
          <a:p>
            <a:pPr indent="0" lvl="0" marL="0" marR="0" rtl="0" algn="ctr">
              <a:lnSpc>
                <a:spcPct val="143271"/>
              </a:lnSpc>
              <a:spcBef>
                <a:spcPts val="0"/>
              </a:spcBef>
              <a:spcAft>
                <a:spcPts val="0"/>
              </a:spcAft>
              <a:buClr>
                <a:srgbClr val="3D3D3D"/>
              </a:buClr>
              <a:buSzPts val="1620"/>
              <a:buFont typeface="Lato"/>
              <a:buNone/>
            </a:pPr>
            <a:r>
              <a:rPr b="0" i="0" lang="en-US" sz="1620" u="none" cap="none" strike="noStrike">
                <a:solidFill>
                  <a:srgbClr val="3D3D3D"/>
                </a:solidFill>
                <a:latin typeface="Lato"/>
                <a:ea typeface="Lato"/>
                <a:cs typeface="Lato"/>
                <a:sym typeface="Lato"/>
              </a:rPr>
              <a:t>Brand equity refers to the intangible value that a brand holds in the minds of consumers. It determines how customers perceive a brand beyond its products and services, allowing companies to charge premium prices, maintain customer loyalty, and enhance market share resilience.</a:t>
            </a:r>
            <a:endParaRPr b="0" i="0" sz="1800" u="none" cap="none" strike="noStrike">
              <a:solidFill>
                <a:schemeClr val="dk1"/>
              </a:solidFill>
              <a:latin typeface="Arial"/>
              <a:ea typeface="Arial"/>
              <a:cs typeface="Arial"/>
              <a:sym typeface="Arial"/>
            </a:endParaRPr>
          </a:p>
        </p:txBody>
      </p:sp>
      <p:pic>
        <p:nvPicPr>
          <p:cNvPr id="188" name="Google Shape;188;p18"/>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189" name="Google Shape;189;p18"/>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190" name="Google Shape;190;p18"/>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8"/>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8"/>
        </a:solidFill>
      </p:bgPr>
    </p:bg>
    <p:spTree>
      <p:nvGrpSpPr>
        <p:cNvPr id="196" name="Shape 196"/>
        <p:cNvGrpSpPr/>
        <p:nvPr/>
      </p:nvGrpSpPr>
      <p:grpSpPr>
        <a:xfrm>
          <a:off x="0" y="0"/>
          <a:ext cx="0" cy="0"/>
          <a:chOff x="0" y="0"/>
          <a:chExt cx="0" cy="0"/>
        </a:xfrm>
      </p:grpSpPr>
      <p:pic>
        <p:nvPicPr>
          <p:cNvPr id="197" name="Google Shape;197;p19"/>
          <p:cNvPicPr preferRelativeResize="0"/>
          <p:nvPr/>
        </p:nvPicPr>
        <p:blipFill rotWithShape="1">
          <a:blip r:embed="rId3">
            <a:alphaModFix/>
          </a:blip>
          <a:srcRect b="0" l="0" r="0" t="0"/>
          <a:stretch/>
        </p:blipFill>
        <p:spPr>
          <a:xfrm>
            <a:off x="0" y="-48168"/>
            <a:ext cx="6399200" cy="1066533"/>
          </a:xfrm>
          <a:prstGeom prst="rect">
            <a:avLst/>
          </a:prstGeom>
          <a:noFill/>
          <a:ln>
            <a:noFill/>
          </a:ln>
        </p:spPr>
      </p:pic>
      <p:sp>
        <p:nvSpPr>
          <p:cNvPr id="198" name="Google Shape;198;p19"/>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THE FOUR PILLARS OF BRAND EQUITY</a:t>
            </a:r>
            <a:endParaRPr b="0" i="0" sz="1800" u="none" cap="none" strike="noStrike">
              <a:solidFill>
                <a:schemeClr val="dk1"/>
              </a:solidFill>
              <a:latin typeface="Arial"/>
              <a:ea typeface="Arial"/>
              <a:cs typeface="Arial"/>
              <a:sym typeface="Arial"/>
            </a:endParaRPr>
          </a:p>
        </p:txBody>
      </p:sp>
      <p:sp>
        <p:nvSpPr>
          <p:cNvPr id="199" name="Google Shape;199;p19"/>
          <p:cNvSpPr/>
          <p:nvPr/>
        </p:nvSpPr>
        <p:spPr>
          <a:xfrm>
            <a:off x="476131"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9"/>
          <p:cNvSpPr/>
          <p:nvPr/>
        </p:nvSpPr>
        <p:spPr>
          <a:xfrm>
            <a:off x="761810" y="1647934"/>
            <a:ext cx="3456711" cy="337086"/>
          </a:xfrm>
          <a:prstGeom prst="rect">
            <a:avLst/>
          </a:prstGeom>
          <a:noFill/>
          <a:ln>
            <a:noFill/>
          </a:ln>
        </p:spPr>
        <p:txBody>
          <a:bodyPr anchorCtr="0" anchor="t" bIns="0" lIns="0" spcFirstLastPara="1" rIns="0" wrap="square" tIns="0">
            <a:noAutofit/>
          </a:bodyPr>
          <a:lstStyle/>
          <a:p>
            <a:pPr indent="0" lvl="0" marL="0" marR="0" rtl="0" algn="l">
              <a:lnSpc>
                <a:spcPct val="136135"/>
              </a:lnSpc>
              <a:spcBef>
                <a:spcPts val="0"/>
              </a:spcBef>
              <a:spcAft>
                <a:spcPts val="0"/>
              </a:spcAft>
              <a:buClr>
                <a:srgbClr val="000000"/>
              </a:buClr>
              <a:buSzPts val="1951"/>
              <a:buFont typeface="Lato"/>
              <a:buNone/>
            </a:pPr>
            <a:r>
              <a:rPr b="0" i="0" lang="en-US" sz="1951" u="none" cap="none" strike="noStrike">
                <a:solidFill>
                  <a:srgbClr val="000000"/>
                </a:solidFill>
                <a:latin typeface="Lato"/>
                <a:ea typeface="Lato"/>
                <a:cs typeface="Lato"/>
                <a:sym typeface="Lato"/>
              </a:rPr>
              <a:t>Brand Awareness</a:t>
            </a:r>
            <a:endParaRPr b="0" i="0" sz="1800" u="none" cap="none" strike="noStrike">
              <a:solidFill>
                <a:schemeClr val="dk1"/>
              </a:solidFill>
              <a:latin typeface="Arial"/>
              <a:ea typeface="Arial"/>
              <a:cs typeface="Arial"/>
              <a:sym typeface="Arial"/>
            </a:endParaRPr>
          </a:p>
        </p:txBody>
      </p:sp>
      <p:sp>
        <p:nvSpPr>
          <p:cNvPr id="201" name="Google Shape;201;p19"/>
          <p:cNvSpPr/>
          <p:nvPr/>
        </p:nvSpPr>
        <p:spPr>
          <a:xfrm>
            <a:off x="761801" y="2084125"/>
            <a:ext cx="3063900" cy="1043700"/>
          </a:xfrm>
          <a:prstGeom prst="rect">
            <a:avLst/>
          </a:prstGeom>
          <a:noFill/>
          <a:ln>
            <a:noFill/>
          </a:ln>
        </p:spPr>
        <p:txBody>
          <a:bodyPr anchorCtr="0" anchor="t" bIns="0" lIns="0" spcFirstLastPara="1" rIns="0" wrap="square" tIns="0">
            <a:noAutofit/>
          </a:bodyPr>
          <a:lstStyle/>
          <a:p>
            <a:pPr indent="0" lvl="0" marL="0" marR="0" rtl="0" algn="l">
              <a:lnSpc>
                <a:spcPct val="143375"/>
              </a:lnSpc>
              <a:spcBef>
                <a:spcPts val="0"/>
              </a:spcBef>
              <a:spcAft>
                <a:spcPts val="0"/>
              </a:spcAft>
              <a:buClr>
                <a:srgbClr val="3D3D3D"/>
              </a:buClr>
              <a:buSzPts val="1434"/>
              <a:buFont typeface="Lato"/>
              <a:buNone/>
            </a:pPr>
            <a:r>
              <a:rPr b="0" i="0" lang="en-US" sz="1434" u="none" cap="none" strike="noStrike">
                <a:solidFill>
                  <a:srgbClr val="3D3D3D"/>
                </a:solidFill>
                <a:latin typeface="Lato"/>
                <a:ea typeface="Lato"/>
                <a:cs typeface="Lato"/>
                <a:sym typeface="Lato"/>
              </a:rPr>
              <a:t>How well is the brand recognized by consumers? Measured by brand mentions, media exposure, and search volume.</a:t>
            </a:r>
            <a:endParaRPr b="0" i="0" sz="1800" u="none" cap="none" strike="noStrike">
              <a:solidFill>
                <a:schemeClr val="dk1"/>
              </a:solidFill>
              <a:latin typeface="Arial"/>
              <a:ea typeface="Arial"/>
              <a:cs typeface="Arial"/>
              <a:sym typeface="Arial"/>
            </a:endParaRPr>
          </a:p>
        </p:txBody>
      </p:sp>
      <p:sp>
        <p:nvSpPr>
          <p:cNvPr id="202" name="Google Shape;202;p19"/>
          <p:cNvSpPr/>
          <p:nvPr/>
        </p:nvSpPr>
        <p:spPr>
          <a:xfrm>
            <a:off x="4285178"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9"/>
          <p:cNvSpPr/>
          <p:nvPr/>
        </p:nvSpPr>
        <p:spPr>
          <a:xfrm>
            <a:off x="4570857" y="1647934"/>
            <a:ext cx="3456711" cy="337086"/>
          </a:xfrm>
          <a:prstGeom prst="rect">
            <a:avLst/>
          </a:prstGeom>
          <a:noFill/>
          <a:ln>
            <a:noFill/>
          </a:ln>
        </p:spPr>
        <p:txBody>
          <a:bodyPr anchorCtr="0" anchor="t" bIns="0" lIns="0" spcFirstLastPara="1" rIns="0" wrap="square" tIns="0">
            <a:noAutofit/>
          </a:bodyPr>
          <a:lstStyle/>
          <a:p>
            <a:pPr indent="0" lvl="0" marL="0" marR="0" rtl="0" algn="l">
              <a:lnSpc>
                <a:spcPct val="136135"/>
              </a:lnSpc>
              <a:spcBef>
                <a:spcPts val="0"/>
              </a:spcBef>
              <a:spcAft>
                <a:spcPts val="0"/>
              </a:spcAft>
              <a:buClr>
                <a:srgbClr val="000000"/>
              </a:buClr>
              <a:buSzPts val="1951"/>
              <a:buFont typeface="Lato"/>
              <a:buNone/>
            </a:pPr>
            <a:r>
              <a:rPr b="0" i="0" lang="en-US" sz="1951" u="none" cap="none" strike="noStrike">
                <a:solidFill>
                  <a:srgbClr val="000000"/>
                </a:solidFill>
                <a:latin typeface="Lato"/>
                <a:ea typeface="Lato"/>
                <a:cs typeface="Lato"/>
                <a:sym typeface="Lato"/>
              </a:rPr>
              <a:t>Brand Esteem</a:t>
            </a:r>
            <a:endParaRPr b="0" i="0" sz="1800" u="none" cap="none" strike="noStrike">
              <a:solidFill>
                <a:schemeClr val="dk1"/>
              </a:solidFill>
              <a:latin typeface="Arial"/>
              <a:ea typeface="Arial"/>
              <a:cs typeface="Arial"/>
              <a:sym typeface="Arial"/>
            </a:endParaRPr>
          </a:p>
        </p:txBody>
      </p:sp>
      <p:sp>
        <p:nvSpPr>
          <p:cNvPr id="204" name="Google Shape;204;p19"/>
          <p:cNvSpPr/>
          <p:nvPr/>
        </p:nvSpPr>
        <p:spPr>
          <a:xfrm>
            <a:off x="4570851" y="2084125"/>
            <a:ext cx="3063900" cy="1043700"/>
          </a:xfrm>
          <a:prstGeom prst="rect">
            <a:avLst/>
          </a:prstGeom>
          <a:noFill/>
          <a:ln>
            <a:noFill/>
          </a:ln>
        </p:spPr>
        <p:txBody>
          <a:bodyPr anchorCtr="0" anchor="t" bIns="0" lIns="0" spcFirstLastPara="1" rIns="0" wrap="square" tIns="0">
            <a:noAutofit/>
          </a:bodyPr>
          <a:lstStyle/>
          <a:p>
            <a:pPr indent="0" lvl="0" marL="0" marR="0" rtl="0" algn="l">
              <a:lnSpc>
                <a:spcPct val="143375"/>
              </a:lnSpc>
              <a:spcBef>
                <a:spcPts val="0"/>
              </a:spcBef>
              <a:spcAft>
                <a:spcPts val="0"/>
              </a:spcAft>
              <a:buClr>
                <a:srgbClr val="3D3D3D"/>
              </a:buClr>
              <a:buSzPts val="1434"/>
              <a:buFont typeface="Lato"/>
              <a:buNone/>
            </a:pPr>
            <a:r>
              <a:rPr b="0" i="0" lang="en-US" sz="1434" u="none" cap="none" strike="noStrike">
                <a:solidFill>
                  <a:srgbClr val="3D3D3D"/>
                </a:solidFill>
                <a:latin typeface="Lato"/>
                <a:ea typeface="Lato"/>
                <a:cs typeface="Lato"/>
                <a:sym typeface="Lato"/>
              </a:rPr>
              <a:t>Is the brand perceived as high-quality and respected? Measured by sentiment analysis, customer reviews, and trust scores.</a:t>
            </a:r>
            <a:endParaRPr b="0" i="0" sz="1800" u="none" cap="none" strike="noStrike">
              <a:solidFill>
                <a:schemeClr val="dk1"/>
              </a:solidFill>
              <a:latin typeface="Arial"/>
              <a:ea typeface="Arial"/>
              <a:cs typeface="Arial"/>
              <a:sym typeface="Arial"/>
            </a:endParaRPr>
          </a:p>
        </p:txBody>
      </p:sp>
      <p:sp>
        <p:nvSpPr>
          <p:cNvPr id="205" name="Google Shape;205;p19"/>
          <p:cNvSpPr/>
          <p:nvPr/>
        </p:nvSpPr>
        <p:spPr>
          <a:xfrm>
            <a:off x="8094226"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9"/>
          <p:cNvSpPr/>
          <p:nvPr/>
        </p:nvSpPr>
        <p:spPr>
          <a:xfrm>
            <a:off x="8379905" y="1647934"/>
            <a:ext cx="3456711" cy="337086"/>
          </a:xfrm>
          <a:prstGeom prst="rect">
            <a:avLst/>
          </a:prstGeom>
          <a:noFill/>
          <a:ln>
            <a:noFill/>
          </a:ln>
        </p:spPr>
        <p:txBody>
          <a:bodyPr anchorCtr="0" anchor="t" bIns="0" lIns="0" spcFirstLastPara="1" rIns="0" wrap="square" tIns="0">
            <a:noAutofit/>
          </a:bodyPr>
          <a:lstStyle/>
          <a:p>
            <a:pPr indent="0" lvl="0" marL="0" marR="0" rtl="0" algn="l">
              <a:lnSpc>
                <a:spcPct val="136135"/>
              </a:lnSpc>
              <a:spcBef>
                <a:spcPts val="0"/>
              </a:spcBef>
              <a:spcAft>
                <a:spcPts val="0"/>
              </a:spcAft>
              <a:buClr>
                <a:srgbClr val="000000"/>
              </a:buClr>
              <a:buSzPts val="1951"/>
              <a:buFont typeface="Lato"/>
              <a:buNone/>
            </a:pPr>
            <a:r>
              <a:rPr b="0" i="0" lang="en-US" sz="1951" u="none" cap="none" strike="noStrike">
                <a:solidFill>
                  <a:srgbClr val="000000"/>
                </a:solidFill>
                <a:latin typeface="Lato"/>
                <a:ea typeface="Lato"/>
                <a:cs typeface="Lato"/>
                <a:sym typeface="Lato"/>
              </a:rPr>
              <a:t>Brand Association</a:t>
            </a:r>
            <a:endParaRPr b="0" i="0" sz="1800" u="none" cap="none" strike="noStrike">
              <a:solidFill>
                <a:schemeClr val="dk1"/>
              </a:solidFill>
              <a:latin typeface="Arial"/>
              <a:ea typeface="Arial"/>
              <a:cs typeface="Arial"/>
              <a:sym typeface="Arial"/>
            </a:endParaRPr>
          </a:p>
        </p:txBody>
      </p:sp>
      <p:sp>
        <p:nvSpPr>
          <p:cNvPr id="207" name="Google Shape;207;p19"/>
          <p:cNvSpPr/>
          <p:nvPr/>
        </p:nvSpPr>
        <p:spPr>
          <a:xfrm>
            <a:off x="8379900" y="2084125"/>
            <a:ext cx="3125700" cy="1043700"/>
          </a:xfrm>
          <a:prstGeom prst="rect">
            <a:avLst/>
          </a:prstGeom>
          <a:noFill/>
          <a:ln>
            <a:noFill/>
          </a:ln>
        </p:spPr>
        <p:txBody>
          <a:bodyPr anchorCtr="0" anchor="t" bIns="0" lIns="0" spcFirstLastPara="1" rIns="0" wrap="square" tIns="0">
            <a:noAutofit/>
          </a:bodyPr>
          <a:lstStyle/>
          <a:p>
            <a:pPr indent="0" lvl="0" marL="0" marR="0" rtl="0" algn="l">
              <a:lnSpc>
                <a:spcPct val="143375"/>
              </a:lnSpc>
              <a:spcBef>
                <a:spcPts val="0"/>
              </a:spcBef>
              <a:spcAft>
                <a:spcPts val="0"/>
              </a:spcAft>
              <a:buClr>
                <a:srgbClr val="3D3D3D"/>
              </a:buClr>
              <a:buSzPts val="1434"/>
              <a:buFont typeface="Lato"/>
              <a:buNone/>
            </a:pPr>
            <a:r>
              <a:rPr b="0" i="0" lang="en-US" sz="1434" u="none" cap="none" strike="noStrike">
                <a:solidFill>
                  <a:srgbClr val="3D3D3D"/>
                </a:solidFill>
                <a:latin typeface="Lato"/>
                <a:ea typeface="Lato"/>
                <a:cs typeface="Lato"/>
                <a:sym typeface="Lato"/>
              </a:rPr>
              <a:t>What emotions and values do consumers associate with the brand? Measured by brand differentiation, resonance, and brand confusion.</a:t>
            </a:r>
            <a:endParaRPr b="0" i="0" sz="1800" u="none" cap="none" strike="noStrike">
              <a:solidFill>
                <a:schemeClr val="dk1"/>
              </a:solidFill>
              <a:latin typeface="Arial"/>
              <a:ea typeface="Arial"/>
              <a:cs typeface="Arial"/>
              <a:sym typeface="Arial"/>
            </a:endParaRPr>
          </a:p>
        </p:txBody>
      </p:sp>
      <p:sp>
        <p:nvSpPr>
          <p:cNvPr id="208" name="Google Shape;208;p19"/>
          <p:cNvSpPr/>
          <p:nvPr/>
        </p:nvSpPr>
        <p:spPr>
          <a:xfrm>
            <a:off x="476131" y="3818570"/>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a:off x="761810" y="4019066"/>
            <a:ext cx="5551687" cy="337086"/>
          </a:xfrm>
          <a:prstGeom prst="rect">
            <a:avLst/>
          </a:prstGeom>
          <a:noFill/>
          <a:ln>
            <a:noFill/>
          </a:ln>
        </p:spPr>
        <p:txBody>
          <a:bodyPr anchorCtr="0" anchor="t" bIns="0" lIns="0" spcFirstLastPara="1" rIns="0" wrap="square" tIns="0">
            <a:noAutofit/>
          </a:bodyPr>
          <a:lstStyle/>
          <a:p>
            <a:pPr indent="0" lvl="0" marL="0" marR="0" rtl="0" algn="l">
              <a:lnSpc>
                <a:spcPct val="136135"/>
              </a:lnSpc>
              <a:spcBef>
                <a:spcPts val="0"/>
              </a:spcBef>
              <a:spcAft>
                <a:spcPts val="0"/>
              </a:spcAft>
              <a:buClr>
                <a:srgbClr val="000000"/>
              </a:buClr>
              <a:buSzPts val="1951"/>
              <a:buFont typeface="Lato"/>
              <a:buNone/>
            </a:pPr>
            <a:r>
              <a:rPr b="0" i="0" lang="en-US" sz="1951" u="none" cap="none" strike="noStrike">
                <a:solidFill>
                  <a:srgbClr val="000000"/>
                </a:solidFill>
                <a:latin typeface="Lato"/>
                <a:ea typeface="Lato"/>
                <a:cs typeface="Lato"/>
                <a:sym typeface="Lato"/>
              </a:rPr>
              <a:t>Brand Loyalty</a:t>
            </a:r>
            <a:endParaRPr b="0" i="0" sz="1800" u="none" cap="none" strike="noStrike">
              <a:solidFill>
                <a:schemeClr val="dk1"/>
              </a:solidFill>
              <a:latin typeface="Arial"/>
              <a:ea typeface="Arial"/>
              <a:cs typeface="Arial"/>
              <a:sym typeface="Arial"/>
            </a:endParaRPr>
          </a:p>
        </p:txBody>
      </p:sp>
      <p:sp>
        <p:nvSpPr>
          <p:cNvPr id="210" name="Google Shape;210;p19"/>
          <p:cNvSpPr/>
          <p:nvPr/>
        </p:nvSpPr>
        <p:spPr>
          <a:xfrm>
            <a:off x="761801" y="4455250"/>
            <a:ext cx="5057100" cy="521700"/>
          </a:xfrm>
          <a:prstGeom prst="rect">
            <a:avLst/>
          </a:prstGeom>
          <a:noFill/>
          <a:ln>
            <a:noFill/>
          </a:ln>
        </p:spPr>
        <p:txBody>
          <a:bodyPr anchorCtr="0" anchor="t" bIns="0" lIns="0" spcFirstLastPara="1" rIns="0" wrap="square" tIns="0">
            <a:noAutofit/>
          </a:bodyPr>
          <a:lstStyle/>
          <a:p>
            <a:pPr indent="0" lvl="0" marL="0" marR="0" rtl="0" algn="l">
              <a:lnSpc>
                <a:spcPct val="143375"/>
              </a:lnSpc>
              <a:spcBef>
                <a:spcPts val="0"/>
              </a:spcBef>
              <a:spcAft>
                <a:spcPts val="0"/>
              </a:spcAft>
              <a:buClr>
                <a:srgbClr val="3D3D3D"/>
              </a:buClr>
              <a:buSzPts val="1434"/>
              <a:buFont typeface="Lato"/>
              <a:buNone/>
            </a:pPr>
            <a:r>
              <a:rPr b="0" i="0" lang="en-US" sz="1434" u="none" cap="none" strike="noStrike">
                <a:solidFill>
                  <a:srgbClr val="3D3D3D"/>
                </a:solidFill>
                <a:latin typeface="Lato"/>
                <a:ea typeface="Lato"/>
                <a:cs typeface="Lato"/>
                <a:sym typeface="Lato"/>
              </a:rPr>
              <a:t>How committed are customers to the brand? Measured by retention rate, engagement levels, and advocacy.</a:t>
            </a:r>
            <a:endParaRPr b="0" i="0" sz="1800" u="none" cap="none" strike="noStrike">
              <a:solidFill>
                <a:schemeClr val="dk1"/>
              </a:solidFill>
              <a:latin typeface="Arial"/>
              <a:ea typeface="Arial"/>
              <a:cs typeface="Arial"/>
              <a:sym typeface="Arial"/>
            </a:endParaRPr>
          </a:p>
        </p:txBody>
      </p:sp>
      <p:sp>
        <p:nvSpPr>
          <p:cNvPr id="211" name="Google Shape;211;p19"/>
          <p:cNvSpPr/>
          <p:nvPr/>
        </p:nvSpPr>
        <p:spPr>
          <a:xfrm>
            <a:off x="6189702" y="3818570"/>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9"/>
          <p:cNvSpPr/>
          <p:nvPr/>
        </p:nvSpPr>
        <p:spPr>
          <a:xfrm>
            <a:off x="6475376" y="4019075"/>
            <a:ext cx="4935600" cy="1011300"/>
          </a:xfrm>
          <a:prstGeom prst="rect">
            <a:avLst/>
          </a:prstGeom>
          <a:noFill/>
          <a:ln>
            <a:noFill/>
          </a:ln>
        </p:spPr>
        <p:txBody>
          <a:bodyPr anchorCtr="0" anchor="t" bIns="0" lIns="0" spcFirstLastPara="1" rIns="0" wrap="square" tIns="0">
            <a:noAutofit/>
          </a:bodyPr>
          <a:lstStyle/>
          <a:p>
            <a:pPr indent="0" lvl="0" marL="0" marR="0" rtl="0" algn="l">
              <a:lnSpc>
                <a:spcPct val="136135"/>
              </a:lnSpc>
              <a:spcBef>
                <a:spcPts val="0"/>
              </a:spcBef>
              <a:spcAft>
                <a:spcPts val="0"/>
              </a:spcAft>
              <a:buClr>
                <a:srgbClr val="000000"/>
              </a:buClr>
              <a:buSzPts val="1951"/>
              <a:buFont typeface="Lato"/>
              <a:buNone/>
            </a:pPr>
            <a:r>
              <a:rPr b="1" i="0" lang="en-US" sz="1951" u="none" cap="none" strike="noStrike">
                <a:solidFill>
                  <a:srgbClr val="000000"/>
                </a:solidFill>
                <a:latin typeface="Lato"/>
                <a:ea typeface="Lato"/>
                <a:cs typeface="Lato"/>
                <a:sym typeface="Lato"/>
              </a:rPr>
              <a:t>Brand Esteem</a:t>
            </a:r>
            <a:r>
              <a:rPr b="0" i="0" lang="en-US" sz="1951" u="none" cap="none" strike="noStrike">
                <a:solidFill>
                  <a:srgbClr val="000000"/>
                </a:solidFill>
                <a:latin typeface="Lato"/>
                <a:ea typeface="Lato"/>
                <a:cs typeface="Lato"/>
                <a:sym typeface="Lato"/>
              </a:rPr>
              <a:t> = Trust, reliability, and quality. </a:t>
            </a:r>
            <a:r>
              <a:rPr b="1" i="0" lang="en-US" sz="1951" u="none" cap="none" strike="noStrike">
                <a:solidFill>
                  <a:srgbClr val="000000"/>
                </a:solidFill>
                <a:latin typeface="Lato"/>
                <a:ea typeface="Lato"/>
                <a:cs typeface="Lato"/>
                <a:sym typeface="Lato"/>
              </a:rPr>
              <a:t>Brand Association</a:t>
            </a:r>
            <a:r>
              <a:rPr b="0" i="0" lang="en-US" sz="1951" u="none" cap="none" strike="noStrike">
                <a:solidFill>
                  <a:srgbClr val="000000"/>
                </a:solidFill>
                <a:latin typeface="Lato"/>
                <a:ea typeface="Lato"/>
                <a:cs typeface="Lato"/>
                <a:sym typeface="Lato"/>
              </a:rPr>
              <a:t> = Emotional and cultural connection to the brand.</a:t>
            </a:r>
            <a:endParaRPr b="0" i="0" sz="1800" u="none" cap="none" strike="noStrike">
              <a:solidFill>
                <a:schemeClr val="dk1"/>
              </a:solidFill>
              <a:latin typeface="Arial"/>
              <a:ea typeface="Arial"/>
              <a:cs typeface="Arial"/>
              <a:sym typeface="Arial"/>
            </a:endParaRPr>
          </a:p>
        </p:txBody>
      </p:sp>
      <p:pic>
        <p:nvPicPr>
          <p:cNvPr id="213" name="Google Shape;213;p19"/>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214" name="Google Shape;214;p19"/>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215" name="Google Shape;215;p19"/>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9"/>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221" name="Shape 221"/>
        <p:cNvGrpSpPr/>
        <p:nvPr/>
      </p:nvGrpSpPr>
      <p:grpSpPr>
        <a:xfrm>
          <a:off x="0" y="0"/>
          <a:ext cx="0" cy="0"/>
          <a:chOff x="0" y="0"/>
          <a:chExt cx="0" cy="0"/>
        </a:xfrm>
      </p:grpSpPr>
      <p:pic>
        <p:nvPicPr>
          <p:cNvPr id="222" name="Google Shape;222;p20"/>
          <p:cNvPicPr preferRelativeResize="0"/>
          <p:nvPr/>
        </p:nvPicPr>
        <p:blipFill rotWithShape="1">
          <a:blip r:embed="rId3">
            <a:alphaModFix/>
          </a:blip>
          <a:srcRect b="0" l="0" r="0" t="0"/>
          <a:stretch/>
        </p:blipFill>
        <p:spPr>
          <a:xfrm>
            <a:off x="0" y="-48168"/>
            <a:ext cx="8303724" cy="1066533"/>
          </a:xfrm>
          <a:prstGeom prst="rect">
            <a:avLst/>
          </a:prstGeom>
          <a:noFill/>
          <a:ln>
            <a:noFill/>
          </a:ln>
        </p:spPr>
      </p:pic>
      <p:sp>
        <p:nvSpPr>
          <p:cNvPr id="223" name="Google Shape;223;p20"/>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AND EXTRACTING BRAND AWARENESS</a:t>
            </a:r>
            <a:endParaRPr b="0" i="0" sz="1800" u="none" cap="none" strike="noStrike">
              <a:solidFill>
                <a:schemeClr val="dk1"/>
              </a:solidFill>
              <a:latin typeface="Arial"/>
              <a:ea typeface="Arial"/>
              <a:cs typeface="Arial"/>
              <a:sym typeface="Arial"/>
            </a:endParaRPr>
          </a:p>
        </p:txBody>
      </p:sp>
      <p:pic>
        <p:nvPicPr>
          <p:cNvPr id="224" name="Google Shape;224;p20"/>
          <p:cNvPicPr preferRelativeResize="0"/>
          <p:nvPr/>
        </p:nvPicPr>
        <p:blipFill rotWithShape="1">
          <a:blip r:embed="rId4">
            <a:alphaModFix/>
          </a:blip>
          <a:srcRect b="0" l="0" r="0" t="0"/>
          <a:stretch/>
        </p:blipFill>
        <p:spPr>
          <a:xfrm>
            <a:off x="466612" y="2252545"/>
            <a:ext cx="3894751" cy="1209373"/>
          </a:xfrm>
          <a:prstGeom prst="rect">
            <a:avLst/>
          </a:prstGeom>
          <a:noFill/>
          <a:ln>
            <a:noFill/>
          </a:ln>
        </p:spPr>
      </p:pic>
      <p:sp>
        <p:nvSpPr>
          <p:cNvPr id="225" name="Google Shape;225;p20"/>
          <p:cNvSpPr/>
          <p:nvPr/>
        </p:nvSpPr>
        <p:spPr>
          <a:xfrm>
            <a:off x="506287" y="2710331"/>
            <a:ext cx="352651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Social Listening Analysis</a:t>
            </a:r>
            <a:endParaRPr b="0" i="0" sz="1800" u="none" cap="none" strike="noStrike">
              <a:solidFill>
                <a:schemeClr val="dk1"/>
              </a:solidFill>
              <a:latin typeface="Arial"/>
              <a:ea typeface="Arial"/>
              <a:cs typeface="Arial"/>
              <a:sym typeface="Arial"/>
            </a:endParaRPr>
          </a:p>
        </p:txBody>
      </p:sp>
      <p:sp>
        <p:nvSpPr>
          <p:cNvPr id="226" name="Google Shape;226;p20"/>
          <p:cNvSpPr/>
          <p:nvPr/>
        </p:nvSpPr>
        <p:spPr>
          <a:xfrm>
            <a:off x="761810" y="3577782"/>
            <a:ext cx="3526516" cy="1719056"/>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tools like Meltwater, Sprinklr, or Brandwatch to collect total brand mentions (tagged &amp; untagged) on social media and news sources. Filter by time period, region, and platforms to segment the data. Measure share of voice (SOV) against competitors.</a:t>
            </a:r>
            <a:endParaRPr b="0" i="0" sz="1800" u="none" cap="none" strike="noStrike">
              <a:solidFill>
                <a:schemeClr val="dk1"/>
              </a:solidFill>
              <a:latin typeface="Arial"/>
              <a:ea typeface="Arial"/>
              <a:cs typeface="Arial"/>
              <a:sym typeface="Arial"/>
            </a:endParaRPr>
          </a:p>
        </p:txBody>
      </p:sp>
      <p:pic>
        <p:nvPicPr>
          <p:cNvPr id="227" name="Google Shape;227;p20"/>
          <p:cNvPicPr preferRelativeResize="0"/>
          <p:nvPr/>
        </p:nvPicPr>
        <p:blipFill rotWithShape="1">
          <a:blip r:embed="rId5">
            <a:alphaModFix/>
          </a:blip>
          <a:srcRect b="0" l="0" r="0" t="0"/>
          <a:stretch/>
        </p:blipFill>
        <p:spPr>
          <a:xfrm>
            <a:off x="4148671" y="2252545"/>
            <a:ext cx="3894751" cy="1209373"/>
          </a:xfrm>
          <a:prstGeom prst="rect">
            <a:avLst/>
          </a:prstGeom>
          <a:noFill/>
          <a:ln>
            <a:noFill/>
          </a:ln>
        </p:spPr>
      </p:pic>
      <p:sp>
        <p:nvSpPr>
          <p:cNvPr id="228" name="Google Shape;228;p20"/>
          <p:cNvSpPr/>
          <p:nvPr/>
        </p:nvSpPr>
        <p:spPr>
          <a:xfrm>
            <a:off x="4488329" y="2710331"/>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Search Trend Analysis</a:t>
            </a:r>
            <a:endParaRPr b="0" i="0" sz="1800" u="none" cap="none" strike="noStrike">
              <a:solidFill>
                <a:schemeClr val="dk1"/>
              </a:solidFill>
              <a:latin typeface="Arial"/>
              <a:ea typeface="Arial"/>
              <a:cs typeface="Arial"/>
              <a:sym typeface="Arial"/>
            </a:endParaRPr>
          </a:p>
        </p:txBody>
      </p:sp>
      <p:sp>
        <p:nvSpPr>
          <p:cNvPr id="229" name="Google Shape;229;p20"/>
          <p:cNvSpPr/>
          <p:nvPr/>
        </p:nvSpPr>
        <p:spPr>
          <a:xfrm>
            <a:off x="4443889" y="3577782"/>
            <a:ext cx="3526516" cy="1227897"/>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Google Trends, SEMrush, or Ahrefs to measure search volume trends. Compare branded keyword growth over 12-24 months to understand the brand's online discoverability.</a:t>
            </a:r>
            <a:endParaRPr b="0" i="0" sz="1800" u="none" cap="none" strike="noStrike">
              <a:solidFill>
                <a:schemeClr val="dk1"/>
              </a:solidFill>
              <a:latin typeface="Arial"/>
              <a:ea typeface="Arial"/>
              <a:cs typeface="Arial"/>
              <a:sym typeface="Arial"/>
            </a:endParaRPr>
          </a:p>
        </p:txBody>
      </p:sp>
      <p:pic>
        <p:nvPicPr>
          <p:cNvPr id="230" name="Google Shape;230;p20"/>
          <p:cNvPicPr preferRelativeResize="0"/>
          <p:nvPr/>
        </p:nvPicPr>
        <p:blipFill rotWithShape="1">
          <a:blip r:embed="rId6">
            <a:alphaModFix/>
          </a:blip>
          <a:srcRect b="0" l="0" r="0" t="0"/>
          <a:stretch/>
        </p:blipFill>
        <p:spPr>
          <a:xfrm>
            <a:off x="7830713" y="2252545"/>
            <a:ext cx="3894751" cy="1209373"/>
          </a:xfrm>
          <a:prstGeom prst="rect">
            <a:avLst/>
          </a:prstGeom>
          <a:noFill/>
          <a:ln>
            <a:noFill/>
          </a:ln>
        </p:spPr>
      </p:pic>
      <p:sp>
        <p:nvSpPr>
          <p:cNvPr id="231" name="Google Shape;231;p20"/>
          <p:cNvSpPr/>
          <p:nvPr/>
        </p:nvSpPr>
        <p:spPr>
          <a:xfrm>
            <a:off x="8170408" y="2710331"/>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FFFFFF"/>
              </a:buClr>
              <a:buSzPts val="1620"/>
              <a:buFont typeface="Lato"/>
              <a:buNone/>
            </a:pPr>
            <a:r>
              <a:rPr b="0" i="0" lang="en-US" sz="1620" u="none" cap="none" strike="noStrike">
                <a:solidFill>
                  <a:srgbClr val="FFFFFF"/>
                </a:solidFill>
                <a:latin typeface="Lato"/>
                <a:ea typeface="Lato"/>
                <a:cs typeface="Lato"/>
                <a:sym typeface="Lato"/>
              </a:rPr>
              <a:t>PR &amp; Media Coverage</a:t>
            </a:r>
            <a:endParaRPr b="0" i="0" sz="1800" u="none" cap="none" strike="noStrike">
              <a:solidFill>
                <a:schemeClr val="dk1"/>
              </a:solidFill>
              <a:latin typeface="Arial"/>
              <a:ea typeface="Arial"/>
              <a:cs typeface="Arial"/>
              <a:sym typeface="Arial"/>
            </a:endParaRPr>
          </a:p>
        </p:txBody>
      </p:sp>
      <p:sp>
        <p:nvSpPr>
          <p:cNvPr id="232" name="Google Shape;232;p20"/>
          <p:cNvSpPr/>
          <p:nvPr/>
        </p:nvSpPr>
        <p:spPr>
          <a:xfrm>
            <a:off x="8125968" y="3577782"/>
            <a:ext cx="3526516" cy="1227897"/>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Leverage Factiva or Nexis Uni to pull historical press mentions. Categorize articles by tone (positive, neutral, negative) to gauge media sentiment surrounding the brand.</a:t>
            </a:r>
            <a:endParaRPr b="0" i="0" sz="1800" u="none" cap="none" strike="noStrike">
              <a:solidFill>
                <a:schemeClr val="dk1"/>
              </a:solidFill>
              <a:latin typeface="Arial"/>
              <a:ea typeface="Arial"/>
              <a:cs typeface="Arial"/>
              <a:sym typeface="Arial"/>
            </a:endParaRPr>
          </a:p>
        </p:txBody>
      </p:sp>
      <p:pic>
        <p:nvPicPr>
          <p:cNvPr id="233" name="Google Shape;233;p20"/>
          <p:cNvPicPr preferRelativeResize="0"/>
          <p:nvPr/>
        </p:nvPicPr>
        <p:blipFill rotWithShape="1">
          <a:blip r:embed="rId7">
            <a:alphaModFix/>
          </a:blip>
          <a:srcRect b="0" l="0" r="0" t="0"/>
          <a:stretch/>
        </p:blipFill>
        <p:spPr>
          <a:xfrm>
            <a:off x="142839" y="6509324"/>
            <a:ext cx="952262" cy="204123"/>
          </a:xfrm>
          <a:prstGeom prst="rect">
            <a:avLst/>
          </a:prstGeom>
          <a:noFill/>
          <a:ln>
            <a:noFill/>
          </a:ln>
        </p:spPr>
      </p:pic>
      <p:sp>
        <p:nvSpPr>
          <p:cNvPr id="234" name="Google Shape;234;p20"/>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235" name="Google Shape;235;p20"/>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0"/>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241" name="Shape 241"/>
        <p:cNvGrpSpPr/>
        <p:nvPr/>
      </p:nvGrpSpPr>
      <p:grpSpPr>
        <a:xfrm>
          <a:off x="0" y="0"/>
          <a:ext cx="0" cy="0"/>
          <a:chOff x="0" y="0"/>
          <a:chExt cx="0" cy="0"/>
        </a:xfrm>
      </p:grpSpPr>
      <p:pic>
        <p:nvPicPr>
          <p:cNvPr id="242" name="Google Shape;242;p21"/>
          <p:cNvPicPr preferRelativeResize="0"/>
          <p:nvPr/>
        </p:nvPicPr>
        <p:blipFill rotWithShape="1">
          <a:blip r:embed="rId3">
            <a:alphaModFix/>
          </a:blip>
          <a:srcRect b="0" l="0" r="0" t="0"/>
          <a:stretch/>
        </p:blipFill>
        <p:spPr>
          <a:xfrm>
            <a:off x="0" y="-48168"/>
            <a:ext cx="5094601" cy="1066533"/>
          </a:xfrm>
          <a:prstGeom prst="rect">
            <a:avLst/>
          </a:prstGeom>
          <a:noFill/>
          <a:ln>
            <a:noFill/>
          </a:ln>
        </p:spPr>
      </p:pic>
      <p:sp>
        <p:nvSpPr>
          <p:cNvPr id="243" name="Google Shape;243;p21"/>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BRAND ESTEEM</a:t>
            </a:r>
            <a:endParaRPr b="0" i="0" sz="1800" u="none" cap="none" strike="noStrike">
              <a:solidFill>
                <a:schemeClr val="dk1"/>
              </a:solidFill>
              <a:latin typeface="Arial"/>
              <a:ea typeface="Arial"/>
              <a:cs typeface="Arial"/>
              <a:sym typeface="Arial"/>
            </a:endParaRPr>
          </a:p>
        </p:txBody>
      </p:sp>
      <p:pic>
        <p:nvPicPr>
          <p:cNvPr id="244" name="Google Shape;244;p21"/>
          <p:cNvPicPr preferRelativeResize="0"/>
          <p:nvPr/>
        </p:nvPicPr>
        <p:blipFill rotWithShape="1">
          <a:blip r:embed="rId4">
            <a:alphaModFix/>
          </a:blip>
          <a:srcRect b="0" l="0" r="0" t="0"/>
          <a:stretch/>
        </p:blipFill>
        <p:spPr>
          <a:xfrm>
            <a:off x="466612" y="2130686"/>
            <a:ext cx="3894751" cy="1209373"/>
          </a:xfrm>
          <a:prstGeom prst="rect">
            <a:avLst/>
          </a:prstGeom>
          <a:noFill/>
          <a:ln>
            <a:noFill/>
          </a:ln>
        </p:spPr>
      </p:pic>
      <p:sp>
        <p:nvSpPr>
          <p:cNvPr id="245" name="Google Shape;245;p21"/>
          <p:cNvSpPr/>
          <p:nvPr/>
        </p:nvSpPr>
        <p:spPr>
          <a:xfrm>
            <a:off x="506287" y="2588441"/>
            <a:ext cx="352651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Customer Sentiment Analysis</a:t>
            </a:r>
            <a:endParaRPr b="0" i="0" sz="1800" u="none" cap="none" strike="noStrike">
              <a:solidFill>
                <a:schemeClr val="dk1"/>
              </a:solidFill>
              <a:latin typeface="Arial"/>
              <a:ea typeface="Arial"/>
              <a:cs typeface="Arial"/>
              <a:sym typeface="Arial"/>
            </a:endParaRPr>
          </a:p>
        </p:txBody>
      </p:sp>
      <p:sp>
        <p:nvSpPr>
          <p:cNvPr id="246" name="Google Shape;246;p21"/>
          <p:cNvSpPr/>
          <p:nvPr/>
        </p:nvSpPr>
        <p:spPr>
          <a:xfrm>
            <a:off x="761810" y="3455892"/>
            <a:ext cx="3526516" cy="1473476"/>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Aggregate customer reviews from Trustpilot, Google Reviews, and other sources, then classify the sentiment as positive, neutral, or negative. Assign weighted sentiment scores based on the credibility of the review source.</a:t>
            </a:r>
            <a:endParaRPr b="0" i="0" sz="1800" u="none" cap="none" strike="noStrike">
              <a:solidFill>
                <a:schemeClr val="dk1"/>
              </a:solidFill>
              <a:latin typeface="Arial"/>
              <a:ea typeface="Arial"/>
              <a:cs typeface="Arial"/>
              <a:sym typeface="Arial"/>
            </a:endParaRPr>
          </a:p>
        </p:txBody>
      </p:sp>
      <p:pic>
        <p:nvPicPr>
          <p:cNvPr id="247" name="Google Shape;247;p21"/>
          <p:cNvPicPr preferRelativeResize="0"/>
          <p:nvPr/>
        </p:nvPicPr>
        <p:blipFill rotWithShape="1">
          <a:blip r:embed="rId5">
            <a:alphaModFix/>
          </a:blip>
          <a:srcRect b="0" l="0" r="0" t="0"/>
          <a:stretch/>
        </p:blipFill>
        <p:spPr>
          <a:xfrm>
            <a:off x="4148671" y="2130686"/>
            <a:ext cx="3894751" cy="1209373"/>
          </a:xfrm>
          <a:prstGeom prst="rect">
            <a:avLst/>
          </a:prstGeom>
          <a:noFill/>
          <a:ln>
            <a:noFill/>
          </a:ln>
        </p:spPr>
      </p:pic>
      <p:sp>
        <p:nvSpPr>
          <p:cNvPr id="248" name="Google Shape;248;p21"/>
          <p:cNvSpPr/>
          <p:nvPr/>
        </p:nvSpPr>
        <p:spPr>
          <a:xfrm>
            <a:off x="4488329" y="2450363"/>
            <a:ext cx="3212269" cy="560049"/>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Net Promoter Score (NPS) Tracking</a:t>
            </a:r>
            <a:endParaRPr b="0" i="0" sz="1800" u="none" cap="none" strike="noStrike">
              <a:solidFill>
                <a:schemeClr val="dk1"/>
              </a:solidFill>
              <a:latin typeface="Arial"/>
              <a:ea typeface="Arial"/>
              <a:cs typeface="Arial"/>
              <a:sym typeface="Arial"/>
            </a:endParaRPr>
          </a:p>
        </p:txBody>
      </p:sp>
      <p:sp>
        <p:nvSpPr>
          <p:cNvPr id="249" name="Google Shape;249;p21"/>
          <p:cNvSpPr/>
          <p:nvPr/>
        </p:nvSpPr>
        <p:spPr>
          <a:xfrm>
            <a:off x="4443889" y="3455892"/>
            <a:ext cx="3526516" cy="1227897"/>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survey tools like Qualtrics or SurveyMonkey to compute the Net Promoter Score, which is the percentage of promoters (9-10 rating) minus the percentage of detractors (0-6 rating).</a:t>
            </a:r>
            <a:endParaRPr b="0" i="0" sz="1800" u="none" cap="none" strike="noStrike">
              <a:solidFill>
                <a:schemeClr val="dk1"/>
              </a:solidFill>
              <a:latin typeface="Arial"/>
              <a:ea typeface="Arial"/>
              <a:cs typeface="Arial"/>
              <a:sym typeface="Arial"/>
            </a:endParaRPr>
          </a:p>
        </p:txBody>
      </p:sp>
      <p:sp>
        <p:nvSpPr>
          <p:cNvPr id="250" name="Google Shape;250;p21"/>
          <p:cNvSpPr/>
          <p:nvPr/>
        </p:nvSpPr>
        <p:spPr>
          <a:xfrm>
            <a:off x="4443889" y="4995490"/>
            <a:ext cx="3526500" cy="7368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Normalize the results to a 0-100 scale, with top brands like Nike scoring around +72 and Adidas around +55.</a:t>
            </a:r>
            <a:endParaRPr b="0" i="0" sz="1800" u="none" cap="none" strike="noStrike">
              <a:solidFill>
                <a:schemeClr val="dk1"/>
              </a:solidFill>
              <a:latin typeface="Arial"/>
              <a:ea typeface="Arial"/>
              <a:cs typeface="Arial"/>
              <a:sym typeface="Arial"/>
            </a:endParaRPr>
          </a:p>
        </p:txBody>
      </p:sp>
      <p:pic>
        <p:nvPicPr>
          <p:cNvPr id="251" name="Google Shape;251;p21"/>
          <p:cNvPicPr preferRelativeResize="0"/>
          <p:nvPr/>
        </p:nvPicPr>
        <p:blipFill rotWithShape="1">
          <a:blip r:embed="rId6">
            <a:alphaModFix/>
          </a:blip>
          <a:srcRect b="0" l="0" r="0" t="0"/>
          <a:stretch/>
        </p:blipFill>
        <p:spPr>
          <a:xfrm>
            <a:off x="7830713" y="2130686"/>
            <a:ext cx="3894751" cy="1209373"/>
          </a:xfrm>
          <a:prstGeom prst="rect">
            <a:avLst/>
          </a:prstGeom>
          <a:noFill/>
          <a:ln>
            <a:noFill/>
          </a:ln>
        </p:spPr>
      </p:pic>
      <p:sp>
        <p:nvSpPr>
          <p:cNvPr id="252" name="Google Shape;252;p21"/>
          <p:cNvSpPr/>
          <p:nvPr/>
        </p:nvSpPr>
        <p:spPr>
          <a:xfrm>
            <a:off x="8170408" y="2588441"/>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FFFFFF"/>
              </a:buClr>
              <a:buSzPts val="1620"/>
              <a:buFont typeface="Lato"/>
              <a:buNone/>
            </a:pPr>
            <a:r>
              <a:rPr b="0" i="0" lang="en-US" sz="1620" u="none" cap="none" strike="noStrike">
                <a:solidFill>
                  <a:srgbClr val="FFFFFF"/>
                </a:solidFill>
                <a:latin typeface="Lato"/>
                <a:ea typeface="Lato"/>
                <a:cs typeface="Lato"/>
                <a:sym typeface="Lato"/>
              </a:rPr>
              <a:t>Media Sentiment Analysis</a:t>
            </a:r>
            <a:endParaRPr b="0" i="0" sz="1800" u="none" cap="none" strike="noStrike">
              <a:solidFill>
                <a:schemeClr val="dk1"/>
              </a:solidFill>
              <a:latin typeface="Arial"/>
              <a:ea typeface="Arial"/>
              <a:cs typeface="Arial"/>
              <a:sym typeface="Arial"/>
            </a:endParaRPr>
          </a:p>
        </p:txBody>
      </p:sp>
      <p:sp>
        <p:nvSpPr>
          <p:cNvPr id="253" name="Google Shape;253;p21"/>
          <p:cNvSpPr/>
          <p:nvPr/>
        </p:nvSpPr>
        <p:spPr>
          <a:xfrm>
            <a:off x="8125968" y="3455892"/>
            <a:ext cx="3526516" cy="1473476"/>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Analyze brand-related media sentiment over a 12-month period using tools like Brandwatch or Meltwater. This provides insights into how the brand is being portrayed in the broader media landscape.</a:t>
            </a:r>
            <a:endParaRPr b="0" i="0" sz="1800" u="none" cap="none" strike="noStrike">
              <a:solidFill>
                <a:schemeClr val="dk1"/>
              </a:solidFill>
              <a:latin typeface="Arial"/>
              <a:ea typeface="Arial"/>
              <a:cs typeface="Arial"/>
              <a:sym typeface="Arial"/>
            </a:endParaRPr>
          </a:p>
        </p:txBody>
      </p:sp>
      <p:pic>
        <p:nvPicPr>
          <p:cNvPr id="254" name="Google Shape;254;p21"/>
          <p:cNvPicPr preferRelativeResize="0"/>
          <p:nvPr/>
        </p:nvPicPr>
        <p:blipFill rotWithShape="1">
          <a:blip r:embed="rId7">
            <a:alphaModFix/>
          </a:blip>
          <a:srcRect b="0" l="0" r="0" t="0"/>
          <a:stretch/>
        </p:blipFill>
        <p:spPr>
          <a:xfrm>
            <a:off x="142839" y="6509324"/>
            <a:ext cx="952262" cy="204123"/>
          </a:xfrm>
          <a:prstGeom prst="rect">
            <a:avLst/>
          </a:prstGeom>
          <a:noFill/>
          <a:ln>
            <a:noFill/>
          </a:ln>
        </p:spPr>
      </p:pic>
      <p:sp>
        <p:nvSpPr>
          <p:cNvPr id="255" name="Google Shape;255;p21"/>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256" name="Google Shape;256;p21"/>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1"/>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27" name="Shape 27"/>
        <p:cNvGrpSpPr/>
        <p:nvPr/>
      </p:nvGrpSpPr>
      <p:grpSpPr>
        <a:xfrm>
          <a:off x="0" y="0"/>
          <a:ext cx="0" cy="0"/>
          <a:chOff x="0" y="0"/>
          <a:chExt cx="0" cy="0"/>
        </a:xfrm>
      </p:grpSpPr>
      <p:sp>
        <p:nvSpPr>
          <p:cNvPr id="28" name="Google Shape;28;p4"/>
          <p:cNvSpPr/>
          <p:nvPr/>
        </p:nvSpPr>
        <p:spPr>
          <a:xfrm>
            <a:off x="95226" y="95226"/>
            <a:ext cx="3936016" cy="6665833"/>
          </a:xfrm>
          <a:prstGeom prst="rect">
            <a:avLst/>
          </a:prstGeom>
          <a:solidFill>
            <a:srgbClr val="F9F9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les.jpg" id="29" name="Google Shape;29;p4"/>
          <p:cNvPicPr preferRelativeResize="0"/>
          <p:nvPr/>
        </p:nvPicPr>
        <p:blipFill rotWithShape="1">
          <a:blip r:embed="rId3">
            <a:alphaModFix/>
          </a:blip>
          <a:srcRect b="376" l="30456" r="30456" t="376"/>
          <a:stretch/>
        </p:blipFill>
        <p:spPr>
          <a:xfrm>
            <a:off x="95226" y="95226"/>
            <a:ext cx="3936016" cy="6665833"/>
          </a:xfrm>
          <a:prstGeom prst="rect">
            <a:avLst/>
          </a:prstGeom>
          <a:noFill/>
          <a:ln>
            <a:noFill/>
          </a:ln>
        </p:spPr>
      </p:pic>
      <p:sp>
        <p:nvSpPr>
          <p:cNvPr id="30" name="Google Shape;30;p4"/>
          <p:cNvSpPr/>
          <p:nvPr/>
        </p:nvSpPr>
        <p:spPr>
          <a:xfrm>
            <a:off x="4126468" y="95226"/>
            <a:ext cx="7967258"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4410560" y="416838"/>
            <a:ext cx="8135463" cy="1105219"/>
          </a:xfrm>
          <a:prstGeom prst="rect">
            <a:avLst/>
          </a:prstGeom>
          <a:noFill/>
          <a:ln>
            <a:noFill/>
          </a:ln>
        </p:spPr>
        <p:txBody>
          <a:bodyPr anchorCtr="0" anchor="ctr" bIns="0" lIns="0" spcFirstLastPara="1" rIns="0" wrap="square" tIns="0">
            <a:noAutofit/>
          </a:bodyPr>
          <a:lstStyle/>
          <a:p>
            <a:pPr indent="0" lvl="0" marL="0" marR="0" rtl="0" algn="l">
              <a:lnSpc>
                <a:spcPct val="107481"/>
              </a:lnSpc>
              <a:spcBef>
                <a:spcPts val="0"/>
              </a:spcBef>
              <a:spcAft>
                <a:spcPts val="0"/>
              </a:spcAft>
              <a:buClr>
                <a:srgbClr val="FFFFFF"/>
              </a:buClr>
              <a:buSzPts val="2700"/>
              <a:buFont typeface="Lato"/>
              <a:buNone/>
            </a:pPr>
            <a:r>
              <a:rPr b="1" i="0" lang="en-US" sz="2700" u="none" cap="none" strike="noStrike">
                <a:solidFill>
                  <a:srgbClr val="FFFFFF"/>
                </a:solidFill>
                <a:latin typeface="Lato"/>
                <a:ea typeface="Lato"/>
                <a:cs typeface="Lato"/>
                <a:sym typeface="Lato"/>
              </a:rPr>
              <a:t>"BRAND BUILDING IS MORE IMPORTANT IN A DIGITAL WORLD THAN IT IS IN THE OLD ECONOMY.</a:t>
            </a:r>
            <a:endParaRPr b="0" i="0" sz="1800" u="none" cap="none" strike="noStrike">
              <a:solidFill>
                <a:schemeClr val="dk1"/>
              </a:solidFill>
              <a:latin typeface="Arial"/>
              <a:ea typeface="Arial"/>
              <a:cs typeface="Arial"/>
              <a:sym typeface="Arial"/>
            </a:endParaRPr>
          </a:p>
        </p:txBody>
      </p:sp>
      <p:sp>
        <p:nvSpPr>
          <p:cNvPr id="32" name="Google Shape;32;p4"/>
          <p:cNvSpPr/>
          <p:nvPr/>
        </p:nvSpPr>
        <p:spPr>
          <a:xfrm>
            <a:off x="4410551" y="1627775"/>
            <a:ext cx="7471800" cy="1105200"/>
          </a:xfrm>
          <a:prstGeom prst="rect">
            <a:avLst/>
          </a:prstGeom>
          <a:noFill/>
          <a:ln>
            <a:noFill/>
          </a:ln>
        </p:spPr>
        <p:txBody>
          <a:bodyPr anchorCtr="0" anchor="ctr" bIns="0" lIns="0" spcFirstLastPara="1" rIns="0" wrap="square" tIns="0">
            <a:noAutofit/>
          </a:bodyPr>
          <a:lstStyle/>
          <a:p>
            <a:pPr indent="0" lvl="0" marL="0" marR="0" rtl="0" algn="l">
              <a:lnSpc>
                <a:spcPct val="107481"/>
              </a:lnSpc>
              <a:spcBef>
                <a:spcPts val="0"/>
              </a:spcBef>
              <a:spcAft>
                <a:spcPts val="0"/>
              </a:spcAft>
              <a:buClr>
                <a:srgbClr val="FFFFFF"/>
              </a:buClr>
              <a:buSzPts val="2700"/>
              <a:buFont typeface="Lato"/>
              <a:buNone/>
            </a:pPr>
            <a:br>
              <a:rPr b="1" i="0" lang="en-US" sz="2700" u="none" cap="none" strike="noStrike">
                <a:solidFill>
                  <a:srgbClr val="FFFFFF"/>
                </a:solidFill>
                <a:latin typeface="Lato"/>
                <a:ea typeface="Lato"/>
                <a:cs typeface="Lato"/>
                <a:sym typeface="Lato"/>
              </a:rPr>
            </a:br>
            <a:r>
              <a:rPr b="1" i="0" lang="en-US" sz="2700" u="none" cap="none" strike="noStrike">
                <a:solidFill>
                  <a:srgbClr val="FFFFFF"/>
                </a:solidFill>
                <a:latin typeface="Lato"/>
                <a:ea typeface="Lato"/>
                <a:cs typeface="Lato"/>
                <a:sym typeface="Lato"/>
              </a:rPr>
              <a:t>MOST MARKETERS HAVE LEARNED COMPLETELY THE WRONG LESSON.</a:t>
            </a:r>
            <a:endParaRPr b="0" i="0" sz="1800" u="none" cap="none" strike="noStrike">
              <a:solidFill>
                <a:schemeClr val="dk1"/>
              </a:solidFill>
              <a:latin typeface="Arial"/>
              <a:ea typeface="Arial"/>
              <a:cs typeface="Arial"/>
              <a:sym typeface="Arial"/>
            </a:endParaRPr>
          </a:p>
        </p:txBody>
      </p:sp>
      <p:sp>
        <p:nvSpPr>
          <p:cNvPr id="33" name="Google Shape;33;p4"/>
          <p:cNvSpPr/>
          <p:nvPr/>
        </p:nvSpPr>
        <p:spPr>
          <a:xfrm>
            <a:off x="4410551" y="2838700"/>
            <a:ext cx="7471800" cy="1473600"/>
          </a:xfrm>
          <a:prstGeom prst="rect">
            <a:avLst/>
          </a:prstGeom>
          <a:noFill/>
          <a:ln>
            <a:noFill/>
          </a:ln>
        </p:spPr>
        <p:txBody>
          <a:bodyPr anchorCtr="0" anchor="ctr" bIns="0" lIns="0" spcFirstLastPara="1" rIns="0" wrap="square" tIns="0">
            <a:noAutofit/>
          </a:bodyPr>
          <a:lstStyle/>
          <a:p>
            <a:pPr indent="0" lvl="0" marL="0" marR="0" rtl="0" algn="l">
              <a:lnSpc>
                <a:spcPct val="107481"/>
              </a:lnSpc>
              <a:spcBef>
                <a:spcPts val="0"/>
              </a:spcBef>
              <a:spcAft>
                <a:spcPts val="0"/>
              </a:spcAft>
              <a:buClr>
                <a:srgbClr val="FFFFFF"/>
              </a:buClr>
              <a:buSzPts val="2700"/>
              <a:buFont typeface="Lato"/>
              <a:buNone/>
            </a:pPr>
            <a:br>
              <a:rPr b="1" i="0" lang="en-US" sz="2700" u="none" cap="none" strike="noStrike">
                <a:solidFill>
                  <a:srgbClr val="FFFFFF"/>
                </a:solidFill>
                <a:latin typeface="Lato"/>
                <a:ea typeface="Lato"/>
                <a:cs typeface="Lato"/>
                <a:sym typeface="Lato"/>
              </a:rPr>
            </a:br>
            <a:r>
              <a:rPr b="1" i="0" lang="en-US" sz="2700" u="none" cap="none" strike="noStrike">
                <a:solidFill>
                  <a:srgbClr val="FFFFFF"/>
                </a:solidFill>
                <a:latin typeface="Lato"/>
                <a:ea typeface="Lato"/>
                <a:cs typeface="Lato"/>
                <a:sym typeface="Lato"/>
              </a:rPr>
              <a:t>THEY'VE SEEN THE EFFICIENCY OF SHORT-TERM ACTIVATION AND THEY PUT ALL THEIR MONEY IN THERE."</a:t>
            </a:r>
            <a:endParaRPr b="0" i="0" sz="1800" u="none" cap="none" strike="noStrike">
              <a:solidFill>
                <a:schemeClr val="dk1"/>
              </a:solidFill>
              <a:latin typeface="Arial"/>
              <a:ea typeface="Arial"/>
              <a:cs typeface="Arial"/>
              <a:sym typeface="Arial"/>
            </a:endParaRPr>
          </a:p>
        </p:txBody>
      </p:sp>
      <p:cxnSp>
        <p:nvCxnSpPr>
          <p:cNvPr id="34" name="Google Shape;34;p4"/>
          <p:cNvCxnSpPr/>
          <p:nvPr/>
        </p:nvCxnSpPr>
        <p:spPr>
          <a:xfrm>
            <a:off x="4410460" y="4544000"/>
            <a:ext cx="1848951" cy="0"/>
          </a:xfrm>
          <a:prstGeom prst="straightConnector1">
            <a:avLst/>
          </a:prstGeom>
          <a:noFill/>
          <a:ln cap="flat" cmpd="sng" w="12700">
            <a:solidFill>
              <a:srgbClr val="FFFFFF">
                <a:alpha val="20000"/>
              </a:srgbClr>
            </a:solidFill>
            <a:prstDash val="solid"/>
            <a:miter lim="800000"/>
            <a:headEnd len="sm" w="sm" type="none"/>
            <a:tailEnd len="sm" w="sm" type="none"/>
          </a:ln>
        </p:spPr>
      </p:cxnSp>
      <p:sp>
        <p:nvSpPr>
          <p:cNvPr id="35" name="Google Shape;35;p4"/>
          <p:cNvSpPr/>
          <p:nvPr/>
        </p:nvSpPr>
        <p:spPr>
          <a:xfrm>
            <a:off x="4410560" y="4866802"/>
            <a:ext cx="8135463" cy="654978"/>
          </a:xfrm>
          <a:prstGeom prst="rect">
            <a:avLst/>
          </a:prstGeom>
          <a:noFill/>
          <a:ln>
            <a:noFill/>
          </a:ln>
        </p:spPr>
        <p:txBody>
          <a:bodyPr anchorCtr="0" anchor="ctr"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 LES BINET</a:t>
            </a:r>
            <a:br>
              <a:rPr b="1" i="0" lang="en-US" sz="2250" u="none" cap="none" strike="noStrike">
                <a:solidFill>
                  <a:srgbClr val="FFFFFF"/>
                </a:solidFill>
                <a:latin typeface="Lato"/>
                <a:ea typeface="Lato"/>
                <a:cs typeface="Lato"/>
                <a:sym typeface="Lato"/>
              </a:rPr>
            </a:br>
            <a:r>
              <a:rPr b="1" i="0" lang="en-US" sz="2250" u="none" cap="none" strike="noStrike">
                <a:solidFill>
                  <a:srgbClr val="FFFFFF"/>
                </a:solidFill>
                <a:latin typeface="Lato"/>
                <a:ea typeface="Lato"/>
                <a:cs typeface="Lato"/>
                <a:sym typeface="Lato"/>
              </a:rPr>
              <a:t>DDB &amp; CO-AUTHOR,</a:t>
            </a:r>
            <a:endParaRPr b="0" i="0" sz="1800" u="none" cap="none" strike="noStrike">
              <a:solidFill>
                <a:schemeClr val="dk1"/>
              </a:solidFill>
              <a:latin typeface="Arial"/>
              <a:ea typeface="Arial"/>
              <a:cs typeface="Arial"/>
              <a:sym typeface="Arial"/>
            </a:endParaRPr>
          </a:p>
        </p:txBody>
      </p:sp>
      <p:sp>
        <p:nvSpPr>
          <p:cNvPr id="36" name="Google Shape;36;p4"/>
          <p:cNvSpPr/>
          <p:nvPr/>
        </p:nvSpPr>
        <p:spPr>
          <a:xfrm>
            <a:off x="4410560" y="5684631"/>
            <a:ext cx="8135463" cy="327489"/>
          </a:xfrm>
          <a:prstGeom prst="rect">
            <a:avLst/>
          </a:prstGeom>
          <a:noFill/>
          <a:ln>
            <a:noFill/>
          </a:ln>
        </p:spPr>
        <p:txBody>
          <a:bodyPr anchorCtr="0" anchor="ctr"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THE LONG AND SHORT OF IT</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262" name="Shape 262"/>
        <p:cNvGrpSpPr/>
        <p:nvPr/>
      </p:nvGrpSpPr>
      <p:grpSpPr>
        <a:xfrm>
          <a:off x="0" y="0"/>
          <a:ext cx="0" cy="0"/>
          <a:chOff x="0" y="0"/>
          <a:chExt cx="0" cy="0"/>
        </a:xfrm>
      </p:grpSpPr>
      <p:pic>
        <p:nvPicPr>
          <p:cNvPr id="263" name="Google Shape;263;p22"/>
          <p:cNvPicPr preferRelativeResize="0"/>
          <p:nvPr/>
        </p:nvPicPr>
        <p:blipFill rotWithShape="1">
          <a:blip r:embed="rId3">
            <a:alphaModFix/>
          </a:blip>
          <a:srcRect b="0" l="0" r="0" t="0"/>
          <a:stretch/>
        </p:blipFill>
        <p:spPr>
          <a:xfrm>
            <a:off x="0" y="-48168"/>
            <a:ext cx="8503699" cy="1066533"/>
          </a:xfrm>
          <a:prstGeom prst="rect">
            <a:avLst/>
          </a:prstGeom>
          <a:noFill/>
          <a:ln>
            <a:noFill/>
          </a:ln>
        </p:spPr>
      </p:pic>
      <p:sp>
        <p:nvSpPr>
          <p:cNvPr id="264" name="Google Shape;264;p22"/>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AND EXTRACTING BRAND ASSOCIATION</a:t>
            </a:r>
            <a:endParaRPr b="0" i="0" sz="1800" u="none" cap="none" strike="noStrike">
              <a:solidFill>
                <a:schemeClr val="dk1"/>
              </a:solidFill>
              <a:latin typeface="Arial"/>
              <a:ea typeface="Arial"/>
              <a:cs typeface="Arial"/>
              <a:sym typeface="Arial"/>
            </a:endParaRPr>
          </a:p>
        </p:txBody>
      </p:sp>
      <p:pic>
        <p:nvPicPr>
          <p:cNvPr id="265" name="Google Shape;265;p22"/>
          <p:cNvPicPr preferRelativeResize="0"/>
          <p:nvPr/>
        </p:nvPicPr>
        <p:blipFill rotWithShape="1">
          <a:blip r:embed="rId4">
            <a:alphaModFix/>
          </a:blip>
          <a:srcRect b="0" l="0" r="0" t="0"/>
          <a:stretch/>
        </p:blipFill>
        <p:spPr>
          <a:xfrm>
            <a:off x="466612" y="2351566"/>
            <a:ext cx="3894751" cy="1209373"/>
          </a:xfrm>
          <a:prstGeom prst="rect">
            <a:avLst/>
          </a:prstGeom>
          <a:noFill/>
          <a:ln>
            <a:noFill/>
          </a:ln>
        </p:spPr>
      </p:pic>
      <p:sp>
        <p:nvSpPr>
          <p:cNvPr id="266" name="Google Shape;266;p22"/>
          <p:cNvSpPr/>
          <p:nvPr/>
        </p:nvSpPr>
        <p:spPr>
          <a:xfrm>
            <a:off x="506287" y="2809366"/>
            <a:ext cx="352651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Consumer Perception Surveys</a:t>
            </a:r>
            <a:endParaRPr b="0" i="0" sz="1800" u="none" cap="none" strike="noStrike">
              <a:solidFill>
                <a:schemeClr val="dk1"/>
              </a:solidFill>
              <a:latin typeface="Arial"/>
              <a:ea typeface="Arial"/>
              <a:cs typeface="Arial"/>
              <a:sym typeface="Arial"/>
            </a:endParaRPr>
          </a:p>
        </p:txBody>
      </p:sp>
      <p:sp>
        <p:nvSpPr>
          <p:cNvPr id="267" name="Google Shape;267;p22"/>
          <p:cNvSpPr/>
          <p:nvPr/>
        </p:nvSpPr>
        <p:spPr>
          <a:xfrm>
            <a:off x="761810" y="3676817"/>
            <a:ext cx="3526516" cy="1227897"/>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Ipsos, Qualtrics, or Nielsen Panels to assess consumer perception alignment with brand values. Design questions to measure emotional connection, values, and differentiation.</a:t>
            </a:r>
            <a:endParaRPr b="0" i="0" sz="1800" u="none" cap="none" strike="noStrike">
              <a:solidFill>
                <a:schemeClr val="dk1"/>
              </a:solidFill>
              <a:latin typeface="Arial"/>
              <a:ea typeface="Arial"/>
              <a:cs typeface="Arial"/>
              <a:sym typeface="Arial"/>
            </a:endParaRPr>
          </a:p>
        </p:txBody>
      </p:sp>
      <p:pic>
        <p:nvPicPr>
          <p:cNvPr id="268" name="Google Shape;268;p22"/>
          <p:cNvPicPr preferRelativeResize="0"/>
          <p:nvPr/>
        </p:nvPicPr>
        <p:blipFill rotWithShape="1">
          <a:blip r:embed="rId5">
            <a:alphaModFix/>
          </a:blip>
          <a:srcRect b="0" l="0" r="0" t="0"/>
          <a:stretch/>
        </p:blipFill>
        <p:spPr>
          <a:xfrm>
            <a:off x="4148671" y="2351566"/>
            <a:ext cx="3894751" cy="1209373"/>
          </a:xfrm>
          <a:prstGeom prst="rect">
            <a:avLst/>
          </a:prstGeom>
          <a:noFill/>
          <a:ln>
            <a:noFill/>
          </a:ln>
        </p:spPr>
      </p:pic>
      <p:sp>
        <p:nvSpPr>
          <p:cNvPr id="269" name="Google Shape;269;p22"/>
          <p:cNvSpPr/>
          <p:nvPr/>
        </p:nvSpPr>
        <p:spPr>
          <a:xfrm>
            <a:off x="4488329" y="2671288"/>
            <a:ext cx="3212269" cy="560049"/>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Social Media Clustering &amp; Thematic Analysis</a:t>
            </a:r>
            <a:endParaRPr b="0" i="0" sz="1800" u="none" cap="none" strike="noStrike">
              <a:solidFill>
                <a:schemeClr val="dk1"/>
              </a:solidFill>
              <a:latin typeface="Arial"/>
              <a:ea typeface="Arial"/>
              <a:cs typeface="Arial"/>
              <a:sym typeface="Arial"/>
            </a:endParaRPr>
          </a:p>
        </p:txBody>
      </p:sp>
      <p:sp>
        <p:nvSpPr>
          <p:cNvPr id="270" name="Google Shape;270;p22"/>
          <p:cNvSpPr/>
          <p:nvPr/>
        </p:nvSpPr>
        <p:spPr>
          <a:xfrm>
            <a:off x="4443889" y="3676817"/>
            <a:ext cx="3526516" cy="1227897"/>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AI-driven sentiment tools (</a:t>
            </a:r>
            <a:r>
              <a:rPr lang="en-US" sz="1350">
                <a:solidFill>
                  <a:srgbClr val="3D3D3D"/>
                </a:solidFill>
                <a:latin typeface="Lato"/>
                <a:ea typeface="Lato"/>
                <a:cs typeface="Lato"/>
                <a:sym typeface="Lato"/>
              </a:rPr>
              <a:t>Brandwatch</a:t>
            </a:r>
            <a:r>
              <a:rPr b="0" i="0" lang="en-US" sz="1350" u="none" cap="none" strike="noStrike">
                <a:solidFill>
                  <a:srgbClr val="3D3D3D"/>
                </a:solidFill>
                <a:latin typeface="Lato"/>
                <a:ea typeface="Lato"/>
                <a:cs typeface="Lato"/>
                <a:sym typeface="Lato"/>
              </a:rPr>
              <a:t>, </a:t>
            </a:r>
            <a:r>
              <a:rPr lang="en-US" sz="1350">
                <a:solidFill>
                  <a:srgbClr val="3D3D3D"/>
                </a:solidFill>
                <a:latin typeface="Lato"/>
                <a:ea typeface="Lato"/>
                <a:cs typeface="Lato"/>
                <a:sym typeface="Lato"/>
              </a:rPr>
              <a:t>custom developed tools, Semantria, Meltwater</a:t>
            </a:r>
            <a:r>
              <a:rPr b="0" i="0" lang="en-US" sz="1350" u="none" cap="none" strike="noStrike">
                <a:solidFill>
                  <a:srgbClr val="3D3D3D"/>
                </a:solidFill>
                <a:latin typeface="Lato"/>
                <a:ea typeface="Lato"/>
                <a:cs typeface="Lato"/>
                <a:sym typeface="Lato"/>
              </a:rPr>
              <a:t>) to categorize consumer discussions on social media. Identify recurring themes related to sustainability, activism, and quality.</a:t>
            </a:r>
            <a:endParaRPr b="0" i="0" sz="1800" u="none" cap="none" strike="noStrike">
              <a:solidFill>
                <a:schemeClr val="dk1"/>
              </a:solidFill>
              <a:latin typeface="Arial"/>
              <a:ea typeface="Arial"/>
              <a:cs typeface="Arial"/>
              <a:sym typeface="Arial"/>
            </a:endParaRPr>
          </a:p>
        </p:txBody>
      </p:sp>
      <p:pic>
        <p:nvPicPr>
          <p:cNvPr id="271" name="Google Shape;271;p22"/>
          <p:cNvPicPr preferRelativeResize="0"/>
          <p:nvPr/>
        </p:nvPicPr>
        <p:blipFill rotWithShape="1">
          <a:blip r:embed="rId6">
            <a:alphaModFix/>
          </a:blip>
          <a:srcRect b="0" l="0" r="0" t="0"/>
          <a:stretch/>
        </p:blipFill>
        <p:spPr>
          <a:xfrm>
            <a:off x="7830713" y="2351566"/>
            <a:ext cx="3894751" cy="1209373"/>
          </a:xfrm>
          <a:prstGeom prst="rect">
            <a:avLst/>
          </a:prstGeom>
          <a:noFill/>
          <a:ln>
            <a:noFill/>
          </a:ln>
        </p:spPr>
      </p:pic>
      <p:sp>
        <p:nvSpPr>
          <p:cNvPr id="272" name="Google Shape;272;p22"/>
          <p:cNvSpPr/>
          <p:nvPr/>
        </p:nvSpPr>
        <p:spPr>
          <a:xfrm>
            <a:off x="8170408" y="2809366"/>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FFFFFF"/>
              </a:buClr>
              <a:buSzPts val="1620"/>
              <a:buFont typeface="Lato"/>
              <a:buNone/>
            </a:pPr>
            <a:r>
              <a:rPr b="0" i="0" lang="en-US" sz="1620" u="none" cap="none" strike="noStrike">
                <a:solidFill>
                  <a:srgbClr val="FFFFFF"/>
                </a:solidFill>
                <a:latin typeface="Lato"/>
                <a:ea typeface="Lato"/>
                <a:cs typeface="Lato"/>
                <a:sym typeface="Lato"/>
              </a:rPr>
              <a:t>Brand Conflation Analysis</a:t>
            </a:r>
            <a:endParaRPr b="0" i="0" sz="1800" u="none" cap="none" strike="noStrike">
              <a:solidFill>
                <a:schemeClr val="dk1"/>
              </a:solidFill>
              <a:latin typeface="Arial"/>
              <a:ea typeface="Arial"/>
              <a:cs typeface="Arial"/>
              <a:sym typeface="Arial"/>
            </a:endParaRPr>
          </a:p>
        </p:txBody>
      </p:sp>
      <p:sp>
        <p:nvSpPr>
          <p:cNvPr id="273" name="Google Shape;273;p22"/>
          <p:cNvSpPr/>
          <p:nvPr/>
        </p:nvSpPr>
        <p:spPr>
          <a:xfrm>
            <a:off x="8125968" y="3676817"/>
            <a:ext cx="3526516" cy="1473476"/>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focus groups or competitor sentiment mapping to measure brand confusion versus competitors. For example, determine if consumers mistake </a:t>
            </a:r>
            <a:r>
              <a:rPr lang="en-US" sz="1350">
                <a:solidFill>
                  <a:srgbClr val="3D3D3D"/>
                </a:solidFill>
                <a:latin typeface="Lato"/>
                <a:ea typeface="Lato"/>
                <a:cs typeface="Lato"/>
                <a:sym typeface="Lato"/>
              </a:rPr>
              <a:t>Nike's</a:t>
            </a:r>
            <a:r>
              <a:rPr b="0" i="0" lang="en-US" sz="1350" u="none" cap="none" strike="noStrike">
                <a:solidFill>
                  <a:srgbClr val="3D3D3D"/>
                </a:solidFill>
                <a:latin typeface="Lato"/>
                <a:ea typeface="Lato"/>
                <a:cs typeface="Lato"/>
                <a:sym typeface="Lato"/>
              </a:rPr>
              <a:t> mission for </a:t>
            </a:r>
            <a:r>
              <a:rPr lang="en-US" sz="1350">
                <a:solidFill>
                  <a:srgbClr val="3D3D3D"/>
                </a:solidFill>
                <a:latin typeface="Lato"/>
                <a:ea typeface="Lato"/>
                <a:cs typeface="Lato"/>
                <a:sym typeface="Lato"/>
              </a:rPr>
              <a:t>Adidas</a:t>
            </a:r>
            <a:r>
              <a:rPr b="0" i="0" lang="en-US" sz="1350" u="none" cap="none" strike="noStrike">
                <a:solidFill>
                  <a:srgbClr val="3D3D3D"/>
                </a:solidFill>
                <a:latin typeface="Lato"/>
                <a:ea typeface="Lato"/>
                <a:cs typeface="Lato"/>
                <a:sym typeface="Lato"/>
              </a:rPr>
              <a:t>.</a:t>
            </a:r>
            <a:endParaRPr b="0" i="0" sz="1800" u="none" cap="none" strike="noStrike">
              <a:solidFill>
                <a:schemeClr val="dk1"/>
              </a:solidFill>
              <a:latin typeface="Arial"/>
              <a:ea typeface="Arial"/>
              <a:cs typeface="Arial"/>
              <a:sym typeface="Arial"/>
            </a:endParaRPr>
          </a:p>
        </p:txBody>
      </p:sp>
      <p:pic>
        <p:nvPicPr>
          <p:cNvPr id="274" name="Google Shape;274;p22"/>
          <p:cNvPicPr preferRelativeResize="0"/>
          <p:nvPr/>
        </p:nvPicPr>
        <p:blipFill rotWithShape="1">
          <a:blip r:embed="rId7">
            <a:alphaModFix/>
          </a:blip>
          <a:srcRect b="0" l="0" r="0" t="0"/>
          <a:stretch/>
        </p:blipFill>
        <p:spPr>
          <a:xfrm>
            <a:off x="142839" y="6509324"/>
            <a:ext cx="952262" cy="204123"/>
          </a:xfrm>
          <a:prstGeom prst="rect">
            <a:avLst/>
          </a:prstGeom>
          <a:noFill/>
          <a:ln>
            <a:noFill/>
          </a:ln>
        </p:spPr>
      </p:pic>
      <p:sp>
        <p:nvSpPr>
          <p:cNvPr id="275" name="Google Shape;275;p22"/>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276" name="Google Shape;276;p22"/>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2"/>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282" name="Shape 282"/>
        <p:cNvGrpSpPr/>
        <p:nvPr/>
      </p:nvGrpSpPr>
      <p:grpSpPr>
        <a:xfrm>
          <a:off x="0" y="0"/>
          <a:ext cx="0" cy="0"/>
          <a:chOff x="0" y="0"/>
          <a:chExt cx="0" cy="0"/>
        </a:xfrm>
      </p:grpSpPr>
      <p:pic>
        <p:nvPicPr>
          <p:cNvPr id="283" name="Google Shape;283;p23"/>
          <p:cNvPicPr preferRelativeResize="0"/>
          <p:nvPr/>
        </p:nvPicPr>
        <p:blipFill rotWithShape="1">
          <a:blip r:embed="rId3">
            <a:alphaModFix/>
          </a:blip>
          <a:srcRect b="0" l="0" r="0" t="0"/>
          <a:stretch/>
        </p:blipFill>
        <p:spPr>
          <a:xfrm>
            <a:off x="0" y="-48168"/>
            <a:ext cx="7789502" cy="1066533"/>
          </a:xfrm>
          <a:prstGeom prst="rect">
            <a:avLst/>
          </a:prstGeom>
          <a:noFill/>
          <a:ln>
            <a:noFill/>
          </a:ln>
        </p:spPr>
      </p:pic>
      <p:sp>
        <p:nvSpPr>
          <p:cNvPr id="284" name="Google Shape;284;p23"/>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AND EXTRACTING BRAND LOYALTY</a:t>
            </a:r>
            <a:endParaRPr b="0" i="0" sz="1800" u="none" cap="none" strike="noStrike">
              <a:solidFill>
                <a:schemeClr val="dk1"/>
              </a:solidFill>
              <a:latin typeface="Arial"/>
              <a:ea typeface="Arial"/>
              <a:cs typeface="Arial"/>
              <a:sym typeface="Arial"/>
            </a:endParaRPr>
          </a:p>
        </p:txBody>
      </p:sp>
      <p:pic>
        <p:nvPicPr>
          <p:cNvPr id="285" name="Google Shape;285;p23"/>
          <p:cNvPicPr preferRelativeResize="0"/>
          <p:nvPr/>
        </p:nvPicPr>
        <p:blipFill rotWithShape="1">
          <a:blip r:embed="rId4">
            <a:alphaModFix/>
          </a:blip>
          <a:srcRect b="0" l="0" r="0" t="0"/>
          <a:stretch/>
        </p:blipFill>
        <p:spPr>
          <a:xfrm>
            <a:off x="466612" y="2549681"/>
            <a:ext cx="3894751" cy="1209373"/>
          </a:xfrm>
          <a:prstGeom prst="rect">
            <a:avLst/>
          </a:prstGeom>
          <a:noFill/>
          <a:ln>
            <a:noFill/>
          </a:ln>
        </p:spPr>
      </p:pic>
      <p:sp>
        <p:nvSpPr>
          <p:cNvPr id="286" name="Google Shape;286;p23"/>
          <p:cNvSpPr/>
          <p:nvPr/>
        </p:nvSpPr>
        <p:spPr>
          <a:xfrm>
            <a:off x="506287" y="3007436"/>
            <a:ext cx="352651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Customer Retention Analysis</a:t>
            </a:r>
            <a:endParaRPr b="0" i="0" sz="1800" u="none" cap="none" strike="noStrike">
              <a:solidFill>
                <a:schemeClr val="dk1"/>
              </a:solidFill>
              <a:latin typeface="Arial"/>
              <a:ea typeface="Arial"/>
              <a:cs typeface="Arial"/>
              <a:sym typeface="Arial"/>
            </a:endParaRPr>
          </a:p>
        </p:txBody>
      </p:sp>
      <p:sp>
        <p:nvSpPr>
          <p:cNvPr id="287" name="Google Shape;287;p23"/>
          <p:cNvSpPr/>
          <p:nvPr/>
        </p:nvSpPr>
        <p:spPr>
          <a:xfrm>
            <a:off x="761810" y="3874887"/>
            <a:ext cx="3526516" cy="98231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Shopify, Salesforce, or HubSpot CRM to measure repeat purchase rates. Segment customers by purchase frequency and order value.</a:t>
            </a:r>
            <a:endParaRPr b="0" i="0" sz="1800" u="none" cap="none" strike="noStrike">
              <a:solidFill>
                <a:schemeClr val="dk1"/>
              </a:solidFill>
              <a:latin typeface="Arial"/>
              <a:ea typeface="Arial"/>
              <a:cs typeface="Arial"/>
              <a:sym typeface="Arial"/>
            </a:endParaRPr>
          </a:p>
        </p:txBody>
      </p:sp>
      <p:pic>
        <p:nvPicPr>
          <p:cNvPr id="288" name="Google Shape;288;p23"/>
          <p:cNvPicPr preferRelativeResize="0"/>
          <p:nvPr/>
        </p:nvPicPr>
        <p:blipFill rotWithShape="1">
          <a:blip r:embed="rId5">
            <a:alphaModFix/>
          </a:blip>
          <a:srcRect b="0" l="0" r="0" t="0"/>
          <a:stretch/>
        </p:blipFill>
        <p:spPr>
          <a:xfrm>
            <a:off x="4148671" y="2549681"/>
            <a:ext cx="3894751" cy="1209373"/>
          </a:xfrm>
          <a:prstGeom prst="rect">
            <a:avLst/>
          </a:prstGeom>
          <a:noFill/>
          <a:ln>
            <a:noFill/>
          </a:ln>
        </p:spPr>
      </p:pic>
      <p:sp>
        <p:nvSpPr>
          <p:cNvPr id="289" name="Google Shape;289;p23"/>
          <p:cNvSpPr/>
          <p:nvPr/>
        </p:nvSpPr>
        <p:spPr>
          <a:xfrm>
            <a:off x="4488329" y="3007436"/>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Brand Advocacy Measurement</a:t>
            </a:r>
            <a:endParaRPr b="0" i="0" sz="1800" u="none" cap="none" strike="noStrike">
              <a:solidFill>
                <a:schemeClr val="dk1"/>
              </a:solidFill>
              <a:latin typeface="Arial"/>
              <a:ea typeface="Arial"/>
              <a:cs typeface="Arial"/>
              <a:sym typeface="Arial"/>
            </a:endParaRPr>
          </a:p>
        </p:txBody>
      </p:sp>
      <p:sp>
        <p:nvSpPr>
          <p:cNvPr id="290" name="Google Shape;290;p23"/>
          <p:cNvSpPr/>
          <p:nvPr/>
        </p:nvSpPr>
        <p:spPr>
          <a:xfrm>
            <a:off x="4443889" y="3874887"/>
            <a:ext cx="3526516" cy="98231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Measure referral rates from customer loyalty programs. Use NPS survey results to track word-of-mouth recommendations.</a:t>
            </a:r>
            <a:endParaRPr b="0" i="0" sz="1800" u="none" cap="none" strike="noStrike">
              <a:solidFill>
                <a:schemeClr val="dk1"/>
              </a:solidFill>
              <a:latin typeface="Arial"/>
              <a:ea typeface="Arial"/>
              <a:cs typeface="Arial"/>
              <a:sym typeface="Arial"/>
            </a:endParaRPr>
          </a:p>
        </p:txBody>
      </p:sp>
      <p:pic>
        <p:nvPicPr>
          <p:cNvPr id="291" name="Google Shape;291;p23"/>
          <p:cNvPicPr preferRelativeResize="0"/>
          <p:nvPr/>
        </p:nvPicPr>
        <p:blipFill rotWithShape="1">
          <a:blip r:embed="rId6">
            <a:alphaModFix/>
          </a:blip>
          <a:srcRect b="0" l="0" r="0" t="0"/>
          <a:stretch/>
        </p:blipFill>
        <p:spPr>
          <a:xfrm>
            <a:off x="7830713" y="2549681"/>
            <a:ext cx="3894751" cy="1209373"/>
          </a:xfrm>
          <a:prstGeom prst="rect">
            <a:avLst/>
          </a:prstGeom>
          <a:noFill/>
          <a:ln>
            <a:noFill/>
          </a:ln>
        </p:spPr>
      </p:pic>
      <p:sp>
        <p:nvSpPr>
          <p:cNvPr id="292" name="Google Shape;292;p23"/>
          <p:cNvSpPr/>
          <p:nvPr/>
        </p:nvSpPr>
        <p:spPr>
          <a:xfrm>
            <a:off x="8170408" y="2869358"/>
            <a:ext cx="3212269" cy="560049"/>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FFFFFF"/>
              </a:buClr>
              <a:buSzPts val="1620"/>
              <a:buFont typeface="Lato"/>
              <a:buNone/>
            </a:pPr>
            <a:r>
              <a:rPr b="0" i="0" lang="en-US" sz="1620" u="none" cap="none" strike="noStrike">
                <a:solidFill>
                  <a:srgbClr val="FFFFFF"/>
                </a:solidFill>
                <a:latin typeface="Lato"/>
                <a:ea typeface="Lato"/>
                <a:cs typeface="Lato"/>
                <a:sym typeface="Lato"/>
              </a:rPr>
              <a:t>Engagement &amp; Community Growth</a:t>
            </a:r>
            <a:endParaRPr b="0" i="0" sz="1800" u="none" cap="none" strike="noStrike">
              <a:solidFill>
                <a:schemeClr val="dk1"/>
              </a:solidFill>
              <a:latin typeface="Arial"/>
              <a:ea typeface="Arial"/>
              <a:cs typeface="Arial"/>
              <a:sym typeface="Arial"/>
            </a:endParaRPr>
          </a:p>
        </p:txBody>
      </p:sp>
      <p:sp>
        <p:nvSpPr>
          <p:cNvPr id="293" name="Google Shape;293;p23"/>
          <p:cNvSpPr/>
          <p:nvPr/>
        </p:nvSpPr>
        <p:spPr>
          <a:xfrm>
            <a:off x="8125975" y="3874875"/>
            <a:ext cx="3360600" cy="9822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Hootsuite, Sprinklr, or Instagram Insights to analyze engagement rates. Track UGC (user-generated content) and hashtag campaigns.</a:t>
            </a:r>
            <a:endParaRPr b="0" i="0" sz="1800" u="none" cap="none" strike="noStrike">
              <a:solidFill>
                <a:schemeClr val="dk1"/>
              </a:solidFill>
              <a:latin typeface="Arial"/>
              <a:ea typeface="Arial"/>
              <a:cs typeface="Arial"/>
              <a:sym typeface="Arial"/>
            </a:endParaRPr>
          </a:p>
        </p:txBody>
      </p:sp>
      <p:pic>
        <p:nvPicPr>
          <p:cNvPr id="294" name="Google Shape;294;p23"/>
          <p:cNvPicPr preferRelativeResize="0"/>
          <p:nvPr/>
        </p:nvPicPr>
        <p:blipFill rotWithShape="1">
          <a:blip r:embed="rId7">
            <a:alphaModFix/>
          </a:blip>
          <a:srcRect b="0" l="0" r="0" t="0"/>
          <a:stretch/>
        </p:blipFill>
        <p:spPr>
          <a:xfrm>
            <a:off x="142839" y="6509324"/>
            <a:ext cx="952262" cy="204123"/>
          </a:xfrm>
          <a:prstGeom prst="rect">
            <a:avLst/>
          </a:prstGeom>
          <a:noFill/>
          <a:ln>
            <a:noFill/>
          </a:ln>
        </p:spPr>
      </p:pic>
      <p:sp>
        <p:nvSpPr>
          <p:cNvPr id="295" name="Google Shape;295;p23"/>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296" name="Google Shape;296;p23"/>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3"/>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302" name="Shape 302"/>
        <p:cNvGrpSpPr/>
        <p:nvPr/>
      </p:nvGrpSpPr>
      <p:grpSpPr>
        <a:xfrm>
          <a:off x="0" y="0"/>
          <a:ext cx="0" cy="0"/>
          <a:chOff x="0" y="0"/>
          <a:chExt cx="0" cy="0"/>
        </a:xfrm>
      </p:grpSpPr>
      <p:pic>
        <p:nvPicPr>
          <p:cNvPr id="303" name="Google Shape;303;p24"/>
          <p:cNvPicPr preferRelativeResize="0"/>
          <p:nvPr/>
        </p:nvPicPr>
        <p:blipFill rotWithShape="1">
          <a:blip r:embed="rId3">
            <a:alphaModFix/>
          </a:blip>
          <a:srcRect b="0" l="0" r="0" t="0"/>
          <a:stretch/>
        </p:blipFill>
        <p:spPr>
          <a:xfrm>
            <a:off x="0" y="-48168"/>
            <a:ext cx="7208622" cy="1066533"/>
          </a:xfrm>
          <a:prstGeom prst="rect">
            <a:avLst/>
          </a:prstGeom>
          <a:noFill/>
          <a:ln>
            <a:noFill/>
          </a:ln>
        </p:spPr>
      </p:pic>
      <p:sp>
        <p:nvSpPr>
          <p:cNvPr id="304" name="Google Shape;304;p24"/>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CALCULATING </a:t>
            </a:r>
            <a:r>
              <a:rPr b="1" lang="en-US" sz="2250">
                <a:solidFill>
                  <a:srgbClr val="FFFFFF"/>
                </a:solidFill>
                <a:latin typeface="Lato"/>
                <a:ea typeface="Lato"/>
                <a:cs typeface="Lato"/>
                <a:sym typeface="Lato"/>
              </a:rPr>
              <a:t>NIKE'S</a:t>
            </a:r>
            <a:r>
              <a:rPr b="1" i="0" lang="en-US" sz="2250" u="none" cap="none" strike="noStrike">
                <a:solidFill>
                  <a:srgbClr val="FFFFFF"/>
                </a:solidFill>
                <a:latin typeface="Lato"/>
                <a:ea typeface="Lato"/>
                <a:cs typeface="Lato"/>
                <a:sym typeface="Lato"/>
              </a:rPr>
              <a:t> BRAND EQUITY SCORE</a:t>
            </a:r>
            <a:endParaRPr b="0" i="0" sz="1800" u="none" cap="none" strike="noStrike">
              <a:solidFill>
                <a:schemeClr val="dk1"/>
              </a:solidFill>
              <a:latin typeface="Arial"/>
              <a:ea typeface="Arial"/>
              <a:cs typeface="Arial"/>
              <a:sym typeface="Arial"/>
            </a:endParaRPr>
          </a:p>
        </p:txBody>
      </p:sp>
      <p:sp>
        <p:nvSpPr>
          <p:cNvPr id="305" name="Google Shape;305;p24"/>
          <p:cNvSpPr/>
          <p:nvPr/>
        </p:nvSpPr>
        <p:spPr>
          <a:xfrm>
            <a:off x="476131" y="1447438"/>
            <a:ext cx="11236690" cy="4542289"/>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6" name="Google Shape;306;p24"/>
          <p:cNvPicPr preferRelativeResize="0"/>
          <p:nvPr/>
        </p:nvPicPr>
        <p:blipFill rotWithShape="1">
          <a:blip r:embed="rId4">
            <a:alphaModFix/>
          </a:blip>
          <a:srcRect b="0" l="0" r="0" t="0"/>
          <a:stretch/>
        </p:blipFill>
        <p:spPr>
          <a:xfrm>
            <a:off x="476117" y="1447439"/>
            <a:ext cx="11255735" cy="4551812"/>
          </a:xfrm>
          <a:prstGeom prst="rect">
            <a:avLst/>
          </a:prstGeom>
          <a:noFill/>
          <a:ln>
            <a:noFill/>
          </a:ln>
        </p:spPr>
      </p:pic>
      <p:pic>
        <p:nvPicPr>
          <p:cNvPr id="307" name="Google Shape;307;p24"/>
          <p:cNvPicPr preferRelativeResize="0"/>
          <p:nvPr/>
        </p:nvPicPr>
        <p:blipFill rotWithShape="1">
          <a:blip r:embed="rId5">
            <a:alphaModFix/>
          </a:blip>
          <a:srcRect b="0" l="0" r="0" t="0"/>
          <a:stretch/>
        </p:blipFill>
        <p:spPr>
          <a:xfrm>
            <a:off x="476117" y="1447439"/>
            <a:ext cx="11246213" cy="4542289"/>
          </a:xfrm>
          <a:prstGeom prst="rect">
            <a:avLst/>
          </a:prstGeom>
          <a:noFill/>
          <a:ln>
            <a:noFill/>
          </a:ln>
        </p:spPr>
      </p:pic>
      <p:sp>
        <p:nvSpPr>
          <p:cNvPr id="308" name="Google Shape;308;p24"/>
          <p:cNvSpPr/>
          <p:nvPr/>
        </p:nvSpPr>
        <p:spPr>
          <a:xfrm>
            <a:off x="476131" y="1447438"/>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Component</a:t>
            </a:r>
            <a:endParaRPr b="0" i="0" sz="1530" u="none" cap="none" strike="noStrike">
              <a:solidFill>
                <a:schemeClr val="dk1"/>
              </a:solidFill>
              <a:latin typeface="Arial"/>
              <a:ea typeface="Arial"/>
              <a:cs typeface="Arial"/>
              <a:sym typeface="Arial"/>
            </a:endParaRPr>
          </a:p>
        </p:txBody>
      </p:sp>
      <p:sp>
        <p:nvSpPr>
          <p:cNvPr id="309" name="Google Shape;309;p24"/>
          <p:cNvSpPr/>
          <p:nvPr/>
        </p:nvSpPr>
        <p:spPr>
          <a:xfrm>
            <a:off x="3285303" y="1447438"/>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Raw Score (0-100)</a:t>
            </a:r>
            <a:endParaRPr b="0" i="0" sz="1530" u="none" cap="none" strike="noStrike">
              <a:solidFill>
                <a:schemeClr val="dk1"/>
              </a:solidFill>
              <a:latin typeface="Arial"/>
              <a:ea typeface="Arial"/>
              <a:cs typeface="Arial"/>
              <a:sym typeface="Arial"/>
            </a:endParaRPr>
          </a:p>
        </p:txBody>
      </p:sp>
      <p:sp>
        <p:nvSpPr>
          <p:cNvPr id="310" name="Google Shape;310;p24"/>
          <p:cNvSpPr/>
          <p:nvPr/>
        </p:nvSpPr>
        <p:spPr>
          <a:xfrm>
            <a:off x="6094476" y="1447438"/>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Weight (%)</a:t>
            </a:r>
            <a:endParaRPr b="0" i="0" sz="1530" u="none" cap="none" strike="noStrike">
              <a:solidFill>
                <a:schemeClr val="dk1"/>
              </a:solidFill>
              <a:latin typeface="Arial"/>
              <a:ea typeface="Arial"/>
              <a:cs typeface="Arial"/>
              <a:sym typeface="Arial"/>
            </a:endParaRPr>
          </a:p>
        </p:txBody>
      </p:sp>
      <p:sp>
        <p:nvSpPr>
          <p:cNvPr id="311" name="Google Shape;311;p24"/>
          <p:cNvSpPr/>
          <p:nvPr/>
        </p:nvSpPr>
        <p:spPr>
          <a:xfrm>
            <a:off x="476131" y="2066841"/>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Awareness</a:t>
            </a:r>
            <a:endParaRPr b="0" i="0" sz="1530" u="none" cap="none" strike="noStrike">
              <a:solidFill>
                <a:schemeClr val="dk1"/>
              </a:solidFill>
              <a:latin typeface="Arial"/>
              <a:ea typeface="Arial"/>
              <a:cs typeface="Arial"/>
              <a:sym typeface="Arial"/>
            </a:endParaRPr>
          </a:p>
        </p:txBody>
      </p:sp>
      <p:sp>
        <p:nvSpPr>
          <p:cNvPr id="312" name="Google Shape;312;p24"/>
          <p:cNvSpPr/>
          <p:nvPr/>
        </p:nvSpPr>
        <p:spPr>
          <a:xfrm>
            <a:off x="3285303" y="2066841"/>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90</a:t>
            </a:r>
            <a:endParaRPr b="0" i="0" sz="1530" u="none" cap="none" strike="noStrike">
              <a:solidFill>
                <a:schemeClr val="dk1"/>
              </a:solidFill>
              <a:latin typeface="Arial"/>
              <a:ea typeface="Arial"/>
              <a:cs typeface="Arial"/>
              <a:sym typeface="Arial"/>
            </a:endParaRPr>
          </a:p>
        </p:txBody>
      </p:sp>
      <p:sp>
        <p:nvSpPr>
          <p:cNvPr id="313" name="Google Shape;313;p24"/>
          <p:cNvSpPr/>
          <p:nvPr/>
        </p:nvSpPr>
        <p:spPr>
          <a:xfrm>
            <a:off x="6094476" y="2066841"/>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314" name="Google Shape;314;p24"/>
          <p:cNvSpPr/>
          <p:nvPr/>
        </p:nvSpPr>
        <p:spPr>
          <a:xfrm>
            <a:off x="476131" y="2892712"/>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Esteem</a:t>
            </a:r>
            <a:endParaRPr b="0" i="0" sz="1530" u="none" cap="none" strike="noStrike">
              <a:solidFill>
                <a:schemeClr val="dk1"/>
              </a:solidFill>
              <a:latin typeface="Arial"/>
              <a:ea typeface="Arial"/>
              <a:cs typeface="Arial"/>
              <a:sym typeface="Arial"/>
            </a:endParaRPr>
          </a:p>
        </p:txBody>
      </p:sp>
      <p:sp>
        <p:nvSpPr>
          <p:cNvPr id="315" name="Google Shape;315;p24"/>
          <p:cNvSpPr/>
          <p:nvPr/>
        </p:nvSpPr>
        <p:spPr>
          <a:xfrm>
            <a:off x="3285303" y="2892712"/>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85</a:t>
            </a:r>
            <a:endParaRPr b="0" i="0" sz="1530" u="none" cap="none" strike="noStrike">
              <a:solidFill>
                <a:schemeClr val="dk1"/>
              </a:solidFill>
              <a:latin typeface="Arial"/>
              <a:ea typeface="Arial"/>
              <a:cs typeface="Arial"/>
              <a:sym typeface="Arial"/>
            </a:endParaRPr>
          </a:p>
        </p:txBody>
      </p:sp>
      <p:sp>
        <p:nvSpPr>
          <p:cNvPr id="316" name="Google Shape;316;p24"/>
          <p:cNvSpPr/>
          <p:nvPr/>
        </p:nvSpPr>
        <p:spPr>
          <a:xfrm>
            <a:off x="6094476" y="2892712"/>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317" name="Google Shape;317;p24"/>
          <p:cNvSpPr/>
          <p:nvPr/>
        </p:nvSpPr>
        <p:spPr>
          <a:xfrm>
            <a:off x="476131" y="371858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Association</a:t>
            </a:r>
            <a:endParaRPr b="0" i="0" sz="1530" u="none" cap="none" strike="noStrike">
              <a:solidFill>
                <a:schemeClr val="dk1"/>
              </a:solidFill>
              <a:latin typeface="Arial"/>
              <a:ea typeface="Arial"/>
              <a:cs typeface="Arial"/>
              <a:sym typeface="Arial"/>
            </a:endParaRPr>
          </a:p>
        </p:txBody>
      </p:sp>
      <p:sp>
        <p:nvSpPr>
          <p:cNvPr id="318" name="Google Shape;318;p24"/>
          <p:cNvSpPr/>
          <p:nvPr/>
        </p:nvSpPr>
        <p:spPr>
          <a:xfrm>
            <a:off x="3285303" y="371858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80</a:t>
            </a:r>
            <a:endParaRPr b="0" i="0" sz="1530" u="none" cap="none" strike="noStrike">
              <a:solidFill>
                <a:schemeClr val="dk1"/>
              </a:solidFill>
              <a:latin typeface="Arial"/>
              <a:ea typeface="Arial"/>
              <a:cs typeface="Arial"/>
              <a:sym typeface="Arial"/>
            </a:endParaRPr>
          </a:p>
        </p:txBody>
      </p:sp>
      <p:sp>
        <p:nvSpPr>
          <p:cNvPr id="319" name="Google Shape;319;p24"/>
          <p:cNvSpPr/>
          <p:nvPr/>
        </p:nvSpPr>
        <p:spPr>
          <a:xfrm>
            <a:off x="6094476" y="371858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320" name="Google Shape;320;p24"/>
          <p:cNvSpPr/>
          <p:nvPr/>
        </p:nvSpPr>
        <p:spPr>
          <a:xfrm>
            <a:off x="476131" y="454445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Loyalty</a:t>
            </a:r>
            <a:endParaRPr b="0" i="0" sz="1530" u="none" cap="none" strike="noStrike">
              <a:solidFill>
                <a:schemeClr val="dk1"/>
              </a:solidFill>
              <a:latin typeface="Arial"/>
              <a:ea typeface="Arial"/>
              <a:cs typeface="Arial"/>
              <a:sym typeface="Arial"/>
            </a:endParaRPr>
          </a:p>
        </p:txBody>
      </p:sp>
      <p:sp>
        <p:nvSpPr>
          <p:cNvPr id="321" name="Google Shape;321;p24"/>
          <p:cNvSpPr/>
          <p:nvPr/>
        </p:nvSpPr>
        <p:spPr>
          <a:xfrm>
            <a:off x="3285303" y="454445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88</a:t>
            </a:r>
            <a:endParaRPr b="0" i="0" sz="1530" u="none" cap="none" strike="noStrike">
              <a:solidFill>
                <a:schemeClr val="dk1"/>
              </a:solidFill>
              <a:latin typeface="Arial"/>
              <a:ea typeface="Arial"/>
              <a:cs typeface="Arial"/>
              <a:sym typeface="Arial"/>
            </a:endParaRPr>
          </a:p>
        </p:txBody>
      </p:sp>
      <p:sp>
        <p:nvSpPr>
          <p:cNvPr id="322" name="Google Shape;322;p24"/>
          <p:cNvSpPr/>
          <p:nvPr/>
        </p:nvSpPr>
        <p:spPr>
          <a:xfrm>
            <a:off x="6094476" y="454445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323" name="Google Shape;323;p24"/>
          <p:cNvSpPr/>
          <p:nvPr/>
        </p:nvSpPr>
        <p:spPr>
          <a:xfrm>
            <a:off x="8903649" y="1447438"/>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Weighted Score</a:t>
            </a:r>
            <a:endParaRPr b="0" i="0" sz="1530" u="none" cap="none" strike="noStrike">
              <a:solidFill>
                <a:schemeClr val="dk1"/>
              </a:solidFill>
              <a:latin typeface="Arial"/>
              <a:ea typeface="Arial"/>
              <a:cs typeface="Arial"/>
              <a:sym typeface="Arial"/>
            </a:endParaRPr>
          </a:p>
        </p:txBody>
      </p:sp>
      <p:sp>
        <p:nvSpPr>
          <p:cNvPr id="324" name="Google Shape;324;p24"/>
          <p:cNvSpPr/>
          <p:nvPr/>
        </p:nvSpPr>
        <p:spPr>
          <a:xfrm>
            <a:off x="8903649" y="2066841"/>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27</a:t>
            </a:r>
            <a:endParaRPr b="0" i="0" sz="1530" u="none" cap="none" strike="noStrike">
              <a:solidFill>
                <a:schemeClr val="dk1"/>
              </a:solidFill>
              <a:latin typeface="Arial"/>
              <a:ea typeface="Arial"/>
              <a:cs typeface="Arial"/>
              <a:sym typeface="Arial"/>
            </a:endParaRPr>
          </a:p>
        </p:txBody>
      </p:sp>
      <p:sp>
        <p:nvSpPr>
          <p:cNvPr id="325" name="Google Shape;325;p24"/>
          <p:cNvSpPr/>
          <p:nvPr/>
        </p:nvSpPr>
        <p:spPr>
          <a:xfrm>
            <a:off x="8903649" y="2892712"/>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25.5</a:t>
            </a:r>
            <a:endParaRPr b="0" i="0" sz="1530" u="none" cap="none" strike="noStrike">
              <a:solidFill>
                <a:schemeClr val="dk1"/>
              </a:solidFill>
              <a:latin typeface="Arial"/>
              <a:ea typeface="Arial"/>
              <a:cs typeface="Arial"/>
              <a:sym typeface="Arial"/>
            </a:endParaRPr>
          </a:p>
        </p:txBody>
      </p:sp>
      <p:sp>
        <p:nvSpPr>
          <p:cNvPr id="326" name="Google Shape;326;p24"/>
          <p:cNvSpPr/>
          <p:nvPr/>
        </p:nvSpPr>
        <p:spPr>
          <a:xfrm>
            <a:off x="8903649" y="371858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16</a:t>
            </a:r>
            <a:endParaRPr b="0" i="0" sz="1530" u="none" cap="none" strike="noStrike">
              <a:solidFill>
                <a:schemeClr val="dk1"/>
              </a:solidFill>
              <a:latin typeface="Arial"/>
              <a:ea typeface="Arial"/>
              <a:cs typeface="Arial"/>
              <a:sym typeface="Arial"/>
            </a:endParaRPr>
          </a:p>
        </p:txBody>
      </p:sp>
      <p:sp>
        <p:nvSpPr>
          <p:cNvPr id="327" name="Google Shape;327;p24"/>
          <p:cNvSpPr/>
          <p:nvPr/>
        </p:nvSpPr>
        <p:spPr>
          <a:xfrm>
            <a:off x="8903649" y="4544453"/>
            <a:ext cx="2809173" cy="825871"/>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17.6</a:t>
            </a:r>
            <a:endParaRPr b="0" i="0" sz="1530" u="none" cap="none" strike="noStrike">
              <a:solidFill>
                <a:schemeClr val="dk1"/>
              </a:solidFill>
              <a:latin typeface="Arial"/>
              <a:ea typeface="Arial"/>
              <a:cs typeface="Arial"/>
              <a:sym typeface="Arial"/>
            </a:endParaRPr>
          </a:p>
        </p:txBody>
      </p:sp>
      <p:sp>
        <p:nvSpPr>
          <p:cNvPr id="328" name="Google Shape;328;p24"/>
          <p:cNvSpPr/>
          <p:nvPr/>
        </p:nvSpPr>
        <p:spPr>
          <a:xfrm>
            <a:off x="476131" y="5370324"/>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Total Score</a:t>
            </a:r>
            <a:endParaRPr b="0" i="0" sz="1530" u="none" cap="none" strike="noStrike">
              <a:solidFill>
                <a:schemeClr val="dk1"/>
              </a:solidFill>
              <a:latin typeface="Arial"/>
              <a:ea typeface="Arial"/>
              <a:cs typeface="Arial"/>
              <a:sym typeface="Arial"/>
            </a:endParaRPr>
          </a:p>
        </p:txBody>
      </p:sp>
      <p:sp>
        <p:nvSpPr>
          <p:cNvPr id="329" name="Google Shape;329;p24"/>
          <p:cNvSpPr/>
          <p:nvPr/>
        </p:nvSpPr>
        <p:spPr>
          <a:xfrm>
            <a:off x="3285303" y="5370324"/>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85.3</a:t>
            </a:r>
            <a:endParaRPr b="0" i="0" sz="1530" u="none" cap="none" strike="noStrike">
              <a:solidFill>
                <a:schemeClr val="dk1"/>
              </a:solidFill>
              <a:latin typeface="Arial"/>
              <a:ea typeface="Arial"/>
              <a:cs typeface="Arial"/>
              <a:sym typeface="Arial"/>
            </a:endParaRPr>
          </a:p>
        </p:txBody>
      </p:sp>
      <p:sp>
        <p:nvSpPr>
          <p:cNvPr id="330" name="Google Shape;330;p24"/>
          <p:cNvSpPr/>
          <p:nvPr/>
        </p:nvSpPr>
        <p:spPr>
          <a:xfrm>
            <a:off x="6094476" y="5370324"/>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100%</a:t>
            </a:r>
            <a:endParaRPr b="0" i="0" sz="1530" u="none" cap="none" strike="noStrike">
              <a:solidFill>
                <a:schemeClr val="dk1"/>
              </a:solidFill>
              <a:latin typeface="Arial"/>
              <a:ea typeface="Arial"/>
              <a:cs typeface="Arial"/>
              <a:sym typeface="Arial"/>
            </a:endParaRPr>
          </a:p>
        </p:txBody>
      </p:sp>
      <p:sp>
        <p:nvSpPr>
          <p:cNvPr id="331" name="Google Shape;331;p24"/>
          <p:cNvSpPr/>
          <p:nvPr/>
        </p:nvSpPr>
        <p:spPr>
          <a:xfrm>
            <a:off x="8903649" y="5370324"/>
            <a:ext cx="2809173" cy="619403"/>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85.3</a:t>
            </a:r>
            <a:endParaRPr b="0" i="0" sz="1530" u="none" cap="none" strike="noStrike">
              <a:solidFill>
                <a:schemeClr val="dk1"/>
              </a:solidFill>
              <a:latin typeface="Arial"/>
              <a:ea typeface="Arial"/>
              <a:cs typeface="Arial"/>
              <a:sym typeface="Arial"/>
            </a:endParaRPr>
          </a:p>
        </p:txBody>
      </p:sp>
      <p:pic>
        <p:nvPicPr>
          <p:cNvPr id="332" name="Google Shape;332;p24"/>
          <p:cNvPicPr preferRelativeResize="0"/>
          <p:nvPr/>
        </p:nvPicPr>
        <p:blipFill rotWithShape="1">
          <a:blip r:embed="rId6">
            <a:alphaModFix/>
          </a:blip>
          <a:srcRect b="0" l="0" r="0" t="0"/>
          <a:stretch/>
        </p:blipFill>
        <p:spPr>
          <a:xfrm>
            <a:off x="142839" y="6509324"/>
            <a:ext cx="952262" cy="204123"/>
          </a:xfrm>
          <a:prstGeom prst="rect">
            <a:avLst/>
          </a:prstGeom>
          <a:noFill/>
          <a:ln>
            <a:noFill/>
          </a:ln>
        </p:spPr>
      </p:pic>
      <p:sp>
        <p:nvSpPr>
          <p:cNvPr id="333" name="Google Shape;333;p24"/>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334" name="Google Shape;334;p24"/>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4"/>
          <p:cNvSpPr/>
          <p:nvPr/>
        </p:nvSpPr>
        <p:spPr>
          <a:xfrm>
            <a:off x="-476131" y="6128103"/>
            <a:ext cx="12188952" cy="196478"/>
          </a:xfrm>
          <a:prstGeom prst="rect">
            <a:avLst/>
          </a:prstGeom>
          <a:noFill/>
          <a:ln>
            <a:noFill/>
          </a:ln>
        </p:spPr>
        <p:txBody>
          <a:bodyPr anchorCtr="0" anchor="t" bIns="0" lIns="0" spcFirstLastPara="1" rIns="0" wrap="square" tIns="0">
            <a:noAutofit/>
          </a:bodyPr>
          <a:lstStyle/>
          <a:p>
            <a:pPr indent="0" lvl="0" marL="0" marR="0" rtl="0" algn="r">
              <a:lnSpc>
                <a:spcPct val="143333"/>
              </a:lnSpc>
              <a:spcBef>
                <a:spcPts val="0"/>
              </a:spcBef>
              <a:spcAft>
                <a:spcPts val="0"/>
              </a:spcAft>
              <a:buClr>
                <a:srgbClr val="3D3D3D"/>
              </a:buClr>
              <a:buSzPts val="1080"/>
              <a:buFont typeface="Lato"/>
              <a:buNone/>
            </a:pPr>
            <a:r>
              <a:rPr b="0" i="0" lang="en-US" sz="1080" u="none" cap="none" strike="noStrike">
                <a:solidFill>
                  <a:srgbClr val="3D3D3D"/>
                </a:solidFill>
                <a:latin typeface="Lato"/>
                <a:ea typeface="Lato"/>
                <a:cs typeface="Lato"/>
                <a:sym typeface="Lato"/>
              </a:rPr>
              <a:t>The brand equity score is calculated based on the weighted impact of these four key components.*Meltwater, Trustpilot, Qualtrics, Shopify</a:t>
            </a:r>
            <a:endParaRPr b="0" i="0" sz="1800" u="none" cap="none" strike="noStrike">
              <a:solidFill>
                <a:schemeClr val="dk1"/>
              </a:solidFill>
              <a:latin typeface="Arial"/>
              <a:ea typeface="Arial"/>
              <a:cs typeface="Arial"/>
              <a:sym typeface="Arial"/>
            </a:endParaRPr>
          </a:p>
        </p:txBody>
      </p:sp>
      <p:sp>
        <p:nvSpPr>
          <p:cNvPr id="336" name="Google Shape;336;p24"/>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8"/>
        </a:solidFill>
      </p:bgPr>
    </p:bg>
    <p:spTree>
      <p:nvGrpSpPr>
        <p:cNvPr id="341" name="Shape 341"/>
        <p:cNvGrpSpPr/>
        <p:nvPr/>
      </p:nvGrpSpPr>
      <p:grpSpPr>
        <a:xfrm>
          <a:off x="0" y="0"/>
          <a:ext cx="0" cy="0"/>
          <a:chOff x="0" y="0"/>
          <a:chExt cx="0" cy="0"/>
        </a:xfrm>
      </p:grpSpPr>
      <p:pic>
        <p:nvPicPr>
          <p:cNvPr id="342" name="Google Shape;342;p25"/>
          <p:cNvPicPr preferRelativeResize="0"/>
          <p:nvPr/>
        </p:nvPicPr>
        <p:blipFill rotWithShape="1">
          <a:blip r:embed="rId3">
            <a:alphaModFix/>
          </a:blip>
          <a:srcRect b="0" l="0" r="0" t="0"/>
          <a:stretch/>
        </p:blipFill>
        <p:spPr>
          <a:xfrm>
            <a:off x="0" y="-48168"/>
            <a:ext cx="6618220" cy="1066533"/>
          </a:xfrm>
          <a:prstGeom prst="rect">
            <a:avLst/>
          </a:prstGeom>
          <a:noFill/>
          <a:ln>
            <a:noFill/>
          </a:ln>
        </p:spPr>
      </p:pic>
      <p:sp>
        <p:nvSpPr>
          <p:cNvPr id="343" name="Google Shape;343;p25"/>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SCORING FRAMEWORK</a:t>
            </a:r>
            <a:endParaRPr b="0" i="0" sz="1800" u="none" cap="none" strike="noStrike">
              <a:solidFill>
                <a:schemeClr val="dk1"/>
              </a:solidFill>
              <a:latin typeface="Arial"/>
              <a:ea typeface="Arial"/>
              <a:cs typeface="Arial"/>
              <a:sym typeface="Arial"/>
            </a:endParaRPr>
          </a:p>
        </p:txBody>
      </p:sp>
      <p:sp>
        <p:nvSpPr>
          <p:cNvPr id="344" name="Google Shape;344;p25"/>
          <p:cNvSpPr/>
          <p:nvPr/>
        </p:nvSpPr>
        <p:spPr>
          <a:xfrm>
            <a:off x="952262" y="1705367"/>
            <a:ext cx="3491572" cy="3998310"/>
          </a:xfrm>
          <a:prstGeom prst="rect">
            <a:avLst/>
          </a:prstGeom>
          <a:noFill/>
          <a:ln>
            <a:noFill/>
          </a:ln>
        </p:spPr>
        <p:txBody>
          <a:bodyPr anchorCtr="0" anchor="t" bIns="0" lIns="0" spcFirstLastPara="1" rIns="0" wrap="square" tIns="0">
            <a:noAutofit/>
          </a:bodyPr>
          <a:lstStyle/>
          <a:p>
            <a:pPr indent="-242900" lvl="0" marL="242900" marR="0" rtl="0" algn="l">
              <a:lnSpc>
                <a:spcPct val="136162"/>
              </a:lnSpc>
              <a:spcBef>
                <a:spcPts val="0"/>
              </a:spcBef>
              <a:spcAft>
                <a:spcPts val="0"/>
              </a:spcAft>
              <a:buClr>
                <a:srgbClr val="000000"/>
              </a:buClr>
              <a:buSzPts val="1944"/>
              <a:buFont typeface="Arial"/>
              <a:buAutoNum type="arabicPeriod"/>
            </a:pPr>
            <a:r>
              <a:rPr b="0" i="0" lang="en-US" sz="1944" u="none" cap="none" strike="noStrike">
                <a:solidFill>
                  <a:srgbClr val="000000"/>
                </a:solidFill>
                <a:latin typeface="Lato"/>
                <a:ea typeface="Lato"/>
                <a:cs typeface="Lato"/>
                <a:sym typeface="Lato"/>
              </a:rPr>
              <a:t>Formula</a:t>
            </a:r>
            <a:endParaRPr/>
          </a:p>
          <a:p>
            <a:pPr indent="0" lvl="1" marL="457200" marR="0" rtl="0" algn="l">
              <a:lnSpc>
                <a:spcPct val="143317"/>
              </a:lnSpc>
              <a:spcBef>
                <a:spcPts val="141"/>
              </a:spcBef>
              <a:spcAft>
                <a:spcPts val="0"/>
              </a:spcAft>
              <a:buClr>
                <a:srgbClr val="3D3D3D"/>
              </a:buClr>
              <a:buSzPts val="1242"/>
              <a:buFont typeface="Lato"/>
              <a:buNone/>
            </a:pPr>
            <a:r>
              <a:rPr b="0" i="0" lang="en-US" sz="1242" u="none" cap="none" strike="noStrike">
                <a:solidFill>
                  <a:srgbClr val="3D3D3D"/>
                </a:solidFill>
                <a:latin typeface="Lato"/>
                <a:ea typeface="Lato"/>
                <a:cs typeface="Lato"/>
                <a:sym typeface="Lato"/>
              </a:rPr>
              <a:t>𝐵𝑟𝑎𝑛𝑑𝐸𝑞𝑢𝑖𝑡𝑦𝑆𝑐𝑜𝑟𝑒 = (𝐴𝑤𝑎𝑟𝑒𝑛𝑒𝑠𝑠 × 𝑊1) + (𝐸𝑠𝑡𝑒𝑒𝑚 × 𝑊2) + (𝐴𝑠𝑠𝑜𝑐𝑖𝑎𝑡𝑖𝑜𝑛 × 𝑊3) + (𝐿𝑜𝑦𝑎𝑙𝑡𝑦 × 𝑊4)</a:t>
            </a:r>
            <a:endParaRPr/>
          </a:p>
          <a:p>
            <a:pPr indent="-242900" lvl="0" marL="242900" marR="0" rtl="0" algn="l">
              <a:lnSpc>
                <a:spcPct val="136162"/>
              </a:lnSpc>
              <a:spcBef>
                <a:spcPts val="1875"/>
              </a:spcBef>
              <a:spcAft>
                <a:spcPts val="0"/>
              </a:spcAft>
              <a:buClr>
                <a:srgbClr val="000000"/>
              </a:buClr>
              <a:buSzPts val="1944"/>
              <a:buFont typeface="Arial"/>
              <a:buAutoNum type="arabicPeriod"/>
            </a:pPr>
            <a:r>
              <a:rPr b="0" i="0" lang="en-US" sz="1944" u="none" cap="none" strike="noStrike">
                <a:solidFill>
                  <a:srgbClr val="000000"/>
                </a:solidFill>
                <a:latin typeface="Lato"/>
                <a:ea typeface="Lato"/>
                <a:cs typeface="Lato"/>
                <a:sym typeface="Lato"/>
              </a:rPr>
              <a:t>Breakdown of Data Collection &amp; Weighting</a:t>
            </a:r>
            <a:endParaRPr/>
          </a:p>
          <a:p>
            <a:pPr indent="0" lvl="1" marL="457200" marR="0" rtl="0" algn="l">
              <a:lnSpc>
                <a:spcPct val="143317"/>
              </a:lnSpc>
              <a:spcBef>
                <a:spcPts val="141"/>
              </a:spcBef>
              <a:spcAft>
                <a:spcPts val="0"/>
              </a:spcAft>
              <a:buClr>
                <a:srgbClr val="3D3D3D"/>
              </a:buClr>
              <a:buSzPts val="1242"/>
              <a:buFont typeface="Lato"/>
              <a:buNone/>
            </a:pPr>
            <a:r>
              <a:rPr b="0" i="0" lang="en-US" sz="1242" u="none" cap="none" strike="noStrike">
                <a:solidFill>
                  <a:srgbClr val="3D3D3D"/>
                </a:solidFill>
                <a:latin typeface="Lato"/>
                <a:ea typeface="Lato"/>
                <a:cs typeface="Lato"/>
                <a:sym typeface="Lato"/>
              </a:rPr>
              <a:t>Awareness (30%) = Total brand mentions, SOV, search trend growth Esteem (30%) = NPS scores, review sentiment, brand trust ratings Association (20%) = Emotional &amp; cultural relevance via surveys, thematic analysis Loyalty (20%) = Retention rate, brand advocacy, engagement metrics</a:t>
            </a:r>
            <a:endParaRPr b="0" i="0" sz="1800" u="none" cap="none" strike="noStrike">
              <a:solidFill>
                <a:schemeClr val="dk1"/>
              </a:solidFill>
              <a:latin typeface="Arial"/>
              <a:ea typeface="Arial"/>
              <a:cs typeface="Arial"/>
              <a:sym typeface="Arial"/>
            </a:endParaRPr>
          </a:p>
        </p:txBody>
      </p:sp>
      <p:sp>
        <p:nvSpPr>
          <p:cNvPr id="345" name="Google Shape;345;p25"/>
          <p:cNvSpPr/>
          <p:nvPr/>
        </p:nvSpPr>
        <p:spPr>
          <a:xfrm>
            <a:off x="4507373" y="1705367"/>
            <a:ext cx="3491572" cy="2758584"/>
          </a:xfrm>
          <a:prstGeom prst="rect">
            <a:avLst/>
          </a:prstGeom>
          <a:noFill/>
          <a:ln>
            <a:noFill/>
          </a:ln>
        </p:spPr>
        <p:txBody>
          <a:bodyPr anchorCtr="0" anchor="t" bIns="0" lIns="0" spcFirstLastPara="1" rIns="0" wrap="square" tIns="0">
            <a:noAutofit/>
          </a:bodyPr>
          <a:lstStyle/>
          <a:p>
            <a:pPr indent="-242900" lvl="0" marL="242900" marR="0" rtl="0" algn="l">
              <a:lnSpc>
                <a:spcPct val="136162"/>
              </a:lnSpc>
              <a:spcBef>
                <a:spcPts val="0"/>
              </a:spcBef>
              <a:spcAft>
                <a:spcPts val="0"/>
              </a:spcAft>
              <a:buClr>
                <a:srgbClr val="000000"/>
              </a:buClr>
              <a:buSzPts val="1944"/>
              <a:buFont typeface="Arial"/>
              <a:buAutoNum type="arabicPeriod"/>
            </a:pPr>
            <a:r>
              <a:rPr b="0" i="0" lang="en-US" sz="1944" u="none" cap="none" strike="noStrike">
                <a:solidFill>
                  <a:srgbClr val="000000"/>
                </a:solidFill>
                <a:latin typeface="Lato"/>
                <a:ea typeface="Lato"/>
                <a:cs typeface="Lato"/>
                <a:sym typeface="Lato"/>
              </a:rPr>
              <a:t>Normalization</a:t>
            </a:r>
            <a:endParaRPr/>
          </a:p>
          <a:p>
            <a:pPr indent="0" lvl="1" marL="457200" marR="0" rtl="0" algn="l">
              <a:lnSpc>
                <a:spcPct val="143317"/>
              </a:lnSpc>
              <a:spcBef>
                <a:spcPts val="141"/>
              </a:spcBef>
              <a:spcAft>
                <a:spcPts val="0"/>
              </a:spcAft>
              <a:buClr>
                <a:srgbClr val="3D3D3D"/>
              </a:buClr>
              <a:buSzPts val="1242"/>
              <a:buFont typeface="Lato"/>
              <a:buNone/>
            </a:pPr>
            <a:r>
              <a:rPr b="0" i="0" lang="en-US" sz="1242" u="none" cap="none" strike="noStrike">
                <a:solidFill>
                  <a:srgbClr val="3D3D3D"/>
                </a:solidFill>
                <a:latin typeface="Lato"/>
                <a:ea typeface="Lato"/>
                <a:cs typeface="Lato"/>
                <a:sym typeface="Lato"/>
              </a:rPr>
              <a:t>Each score is adjusted to a 0-100 scale using min-max normalization: 𝑁𝑜𝑟𝑚𝑎𝑙𝑖𝑧𝑒𝑑𝑆𝑐𝑜𝑟𝑒 = (𝑋 − 𝑋𝑚𝑖𝑛) / (𝑋𝑚𝑎𝑥 − 𝑋𝑚𝑖𝑛) × 100</a:t>
            </a:r>
            <a:endParaRPr/>
          </a:p>
          <a:p>
            <a:pPr indent="-242900" lvl="0" marL="242900" marR="0" rtl="0" algn="l">
              <a:lnSpc>
                <a:spcPct val="136162"/>
              </a:lnSpc>
              <a:spcBef>
                <a:spcPts val="1875"/>
              </a:spcBef>
              <a:spcAft>
                <a:spcPts val="0"/>
              </a:spcAft>
              <a:buClr>
                <a:srgbClr val="000000"/>
              </a:buClr>
              <a:buSzPts val="1944"/>
              <a:buFont typeface="Arial"/>
              <a:buAutoNum type="arabicPeriod"/>
            </a:pPr>
            <a:r>
              <a:rPr b="0" i="0" lang="en-US" sz="1944" u="none" cap="none" strike="noStrike">
                <a:solidFill>
                  <a:srgbClr val="000000"/>
                </a:solidFill>
                <a:latin typeface="Lato"/>
                <a:ea typeface="Lato"/>
                <a:cs typeface="Lato"/>
                <a:sym typeface="Lato"/>
              </a:rPr>
              <a:t>Example Calculation</a:t>
            </a:r>
            <a:endParaRPr/>
          </a:p>
          <a:p>
            <a:pPr indent="0" lvl="1" marL="457200" marR="0" rtl="0" algn="l">
              <a:lnSpc>
                <a:spcPct val="143317"/>
              </a:lnSpc>
              <a:spcBef>
                <a:spcPts val="141"/>
              </a:spcBef>
              <a:spcAft>
                <a:spcPts val="0"/>
              </a:spcAft>
              <a:buClr>
                <a:srgbClr val="3D3D3D"/>
              </a:buClr>
              <a:buSzPts val="1242"/>
              <a:buFont typeface="Lato"/>
              <a:buNone/>
            </a:pPr>
            <a:r>
              <a:rPr b="0" i="0" lang="en-US" sz="1242" u="none" cap="none" strike="noStrike">
                <a:solidFill>
                  <a:srgbClr val="3D3D3D"/>
                </a:solidFill>
                <a:latin typeface="Lato"/>
                <a:ea typeface="Lato"/>
                <a:cs typeface="Lato"/>
                <a:sym typeface="Lato"/>
              </a:rPr>
              <a:t>If Nike has the highest NPS (95) and the lowest brand scores in the dataset are 65, then: (95 - 65) / (100 - 65) × 100 = 85.7</a:t>
            </a:r>
            <a:endParaRPr b="0" i="0" sz="1800" u="none" cap="none" strike="noStrike">
              <a:solidFill>
                <a:schemeClr val="dk1"/>
              </a:solidFill>
              <a:latin typeface="Arial"/>
              <a:ea typeface="Arial"/>
              <a:cs typeface="Arial"/>
              <a:sym typeface="Arial"/>
            </a:endParaRPr>
          </a:p>
        </p:txBody>
      </p:sp>
      <p:sp>
        <p:nvSpPr>
          <p:cNvPr id="346" name="Google Shape;346;p25"/>
          <p:cNvSpPr/>
          <p:nvPr/>
        </p:nvSpPr>
        <p:spPr>
          <a:xfrm>
            <a:off x="8062484" y="1705367"/>
            <a:ext cx="3491572" cy="1031939"/>
          </a:xfrm>
          <a:prstGeom prst="rect">
            <a:avLst/>
          </a:prstGeom>
          <a:noFill/>
          <a:ln>
            <a:noFill/>
          </a:ln>
        </p:spPr>
        <p:txBody>
          <a:bodyPr anchorCtr="0" anchor="t" bIns="0" lIns="0" spcFirstLastPara="1" rIns="0" wrap="square" tIns="0">
            <a:noAutofit/>
          </a:bodyPr>
          <a:lstStyle/>
          <a:p>
            <a:pPr indent="-242900" lvl="0" marL="242900" marR="0" rtl="0" algn="l">
              <a:lnSpc>
                <a:spcPct val="136162"/>
              </a:lnSpc>
              <a:spcBef>
                <a:spcPts val="0"/>
              </a:spcBef>
              <a:spcAft>
                <a:spcPts val="0"/>
              </a:spcAft>
              <a:buClr>
                <a:srgbClr val="000000"/>
              </a:buClr>
              <a:buSzPts val="1944"/>
              <a:buFont typeface="Arial"/>
              <a:buAutoNum type="arabicPeriod"/>
            </a:pPr>
            <a:r>
              <a:rPr b="0" i="0" lang="en-US" sz="1944" u="none" cap="none" strike="noStrike">
                <a:solidFill>
                  <a:srgbClr val="000000"/>
                </a:solidFill>
                <a:latin typeface="Lato"/>
                <a:ea typeface="Lato"/>
                <a:cs typeface="Lato"/>
                <a:sym typeface="Lato"/>
              </a:rPr>
              <a:t>Key Takeaway</a:t>
            </a:r>
            <a:endParaRPr/>
          </a:p>
          <a:p>
            <a:pPr indent="0" lvl="1" marL="457200" marR="0" rtl="0" algn="l">
              <a:lnSpc>
                <a:spcPct val="143317"/>
              </a:lnSpc>
              <a:spcBef>
                <a:spcPts val="141"/>
              </a:spcBef>
              <a:spcAft>
                <a:spcPts val="0"/>
              </a:spcAft>
              <a:buClr>
                <a:srgbClr val="3D3D3D"/>
              </a:buClr>
              <a:buSzPts val="1242"/>
              <a:buFont typeface="Lato"/>
              <a:buNone/>
            </a:pPr>
            <a:r>
              <a:rPr b="0" i="0" lang="en-US" sz="1242" u="none" cap="none" strike="noStrike">
                <a:solidFill>
                  <a:srgbClr val="3D3D3D"/>
                </a:solidFill>
                <a:latin typeface="Lato"/>
                <a:ea typeface="Lato"/>
                <a:cs typeface="Lato"/>
                <a:sym typeface="Lato"/>
              </a:rPr>
              <a:t>This framework ensures accurate cross-brand comparison and consistency in measurement.</a:t>
            </a:r>
            <a:endParaRPr b="0" i="0" sz="1800" u="none" cap="none" strike="noStrike">
              <a:solidFill>
                <a:schemeClr val="dk1"/>
              </a:solidFill>
              <a:latin typeface="Arial"/>
              <a:ea typeface="Arial"/>
              <a:cs typeface="Arial"/>
              <a:sym typeface="Arial"/>
            </a:endParaRPr>
          </a:p>
        </p:txBody>
      </p:sp>
      <p:pic>
        <p:nvPicPr>
          <p:cNvPr id="347" name="Google Shape;347;p25"/>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348" name="Google Shape;348;p25"/>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349" name="Google Shape;349;p25"/>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5"/>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9F8"/>
        </a:solidFill>
      </p:bgPr>
    </p:bg>
    <p:spTree>
      <p:nvGrpSpPr>
        <p:cNvPr id="355" name="Shape 355"/>
        <p:cNvGrpSpPr/>
        <p:nvPr/>
      </p:nvGrpSpPr>
      <p:grpSpPr>
        <a:xfrm>
          <a:off x="0" y="0"/>
          <a:ext cx="0" cy="0"/>
          <a:chOff x="0" y="0"/>
          <a:chExt cx="0" cy="0"/>
        </a:xfrm>
      </p:grpSpPr>
      <p:pic>
        <p:nvPicPr>
          <p:cNvPr id="356" name="Google Shape;356;p26"/>
          <p:cNvPicPr preferRelativeResize="0"/>
          <p:nvPr/>
        </p:nvPicPr>
        <p:blipFill rotWithShape="1">
          <a:blip r:embed="rId3">
            <a:alphaModFix/>
          </a:blip>
          <a:srcRect b="0" l="0" r="0" t="0"/>
          <a:stretch/>
        </p:blipFill>
        <p:spPr>
          <a:xfrm>
            <a:off x="0" y="-48168"/>
            <a:ext cx="7856160" cy="1066533"/>
          </a:xfrm>
          <a:prstGeom prst="rect">
            <a:avLst/>
          </a:prstGeom>
          <a:noFill/>
          <a:ln>
            <a:noFill/>
          </a:ln>
        </p:spPr>
      </p:pic>
      <p:sp>
        <p:nvSpPr>
          <p:cNvPr id="357" name="Google Shape;357;p26"/>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INDUSTRY-SPECIFIC BRAND EQUITY WEIGHTING</a:t>
            </a:r>
            <a:endParaRPr b="0" i="0" sz="1800" u="none" cap="none" strike="noStrike">
              <a:solidFill>
                <a:schemeClr val="dk1"/>
              </a:solidFill>
              <a:latin typeface="Arial"/>
              <a:ea typeface="Arial"/>
              <a:cs typeface="Arial"/>
              <a:sym typeface="Arial"/>
            </a:endParaRPr>
          </a:p>
        </p:txBody>
      </p:sp>
      <p:sp>
        <p:nvSpPr>
          <p:cNvPr id="358" name="Google Shape;358;p26"/>
          <p:cNvSpPr/>
          <p:nvPr/>
        </p:nvSpPr>
        <p:spPr>
          <a:xfrm>
            <a:off x="476131" y="1447438"/>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26"/>
          <p:cNvSpPr/>
          <p:nvPr/>
        </p:nvSpPr>
        <p:spPr>
          <a:xfrm>
            <a:off x="761810" y="1652918"/>
            <a:ext cx="5551687" cy="317297"/>
          </a:xfrm>
          <a:prstGeom prst="rect">
            <a:avLst/>
          </a:prstGeom>
          <a:noFill/>
          <a:ln>
            <a:noFill/>
          </a:ln>
        </p:spPr>
        <p:txBody>
          <a:bodyPr anchorCtr="0" anchor="t" bIns="0" lIns="0" spcFirstLastPara="1" rIns="0" wrap="square" tIns="0">
            <a:noAutofit/>
          </a:bodyPr>
          <a:lstStyle/>
          <a:p>
            <a:pPr indent="0" lvl="0" marL="0" marR="0" rtl="0" algn="l">
              <a:lnSpc>
                <a:spcPct val="136165"/>
              </a:lnSpc>
              <a:spcBef>
                <a:spcPts val="0"/>
              </a:spcBef>
              <a:spcAft>
                <a:spcPts val="0"/>
              </a:spcAft>
              <a:buClr>
                <a:srgbClr val="000000"/>
              </a:buClr>
              <a:buSzPts val="1836"/>
              <a:buFont typeface="Lato"/>
              <a:buNone/>
            </a:pPr>
            <a:r>
              <a:rPr b="0" i="0" lang="en-US" sz="1836" u="none" cap="none" strike="noStrike">
                <a:solidFill>
                  <a:srgbClr val="000000"/>
                </a:solidFill>
                <a:latin typeface="Lato"/>
                <a:ea typeface="Lato"/>
                <a:cs typeface="Lato"/>
                <a:sym typeface="Lato"/>
              </a:rPr>
              <a:t>Why Weightings Differ by Industry</a:t>
            </a:r>
            <a:endParaRPr b="0" i="0" sz="1800" u="none" cap="none" strike="noStrike">
              <a:solidFill>
                <a:schemeClr val="dk1"/>
              </a:solidFill>
              <a:latin typeface="Arial"/>
              <a:ea typeface="Arial"/>
              <a:cs typeface="Arial"/>
              <a:sym typeface="Arial"/>
            </a:endParaRPr>
          </a:p>
        </p:txBody>
      </p:sp>
      <p:sp>
        <p:nvSpPr>
          <p:cNvPr id="360" name="Google Shape;360;p26"/>
          <p:cNvSpPr/>
          <p:nvPr/>
        </p:nvSpPr>
        <p:spPr>
          <a:xfrm>
            <a:off x="761801" y="2063500"/>
            <a:ext cx="5076000" cy="12279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Brand equity is not universal—the importance of Awareness, Esteem, Association, and Loyalty varies by industry. For example, luxury brands rely more on Esteem, consumer electronics brands need high Brand Association, and retail brands depend on Awareness and Loyalty.</a:t>
            </a:r>
            <a:endParaRPr b="0" i="0" sz="1800" u="none" cap="none" strike="noStrike">
              <a:solidFill>
                <a:schemeClr val="dk1"/>
              </a:solidFill>
              <a:latin typeface="Arial"/>
              <a:ea typeface="Arial"/>
              <a:cs typeface="Arial"/>
              <a:sym typeface="Arial"/>
            </a:endParaRPr>
          </a:p>
        </p:txBody>
      </p:sp>
      <p:sp>
        <p:nvSpPr>
          <p:cNvPr id="361" name="Google Shape;361;p26"/>
          <p:cNvSpPr/>
          <p:nvPr/>
        </p:nvSpPr>
        <p:spPr>
          <a:xfrm>
            <a:off x="6189702" y="1447438"/>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6"/>
          <p:cNvSpPr/>
          <p:nvPr/>
        </p:nvSpPr>
        <p:spPr>
          <a:xfrm>
            <a:off x="6475381" y="1652918"/>
            <a:ext cx="5551687" cy="634593"/>
          </a:xfrm>
          <a:prstGeom prst="rect">
            <a:avLst/>
          </a:prstGeom>
          <a:noFill/>
          <a:ln>
            <a:noFill/>
          </a:ln>
        </p:spPr>
        <p:txBody>
          <a:bodyPr anchorCtr="0" anchor="t" bIns="0" lIns="0" spcFirstLastPara="1" rIns="0" wrap="square" tIns="0">
            <a:noAutofit/>
          </a:bodyPr>
          <a:lstStyle/>
          <a:p>
            <a:pPr indent="0" lvl="0" marL="0" marR="0" rtl="0" algn="l">
              <a:lnSpc>
                <a:spcPct val="136165"/>
              </a:lnSpc>
              <a:spcBef>
                <a:spcPts val="0"/>
              </a:spcBef>
              <a:spcAft>
                <a:spcPts val="0"/>
              </a:spcAft>
              <a:buClr>
                <a:srgbClr val="000000"/>
              </a:buClr>
              <a:buSzPts val="1836"/>
              <a:buFont typeface="Lato"/>
              <a:buNone/>
            </a:pPr>
            <a:r>
              <a:rPr b="0" i="0" lang="en-US" sz="1836" u="none" cap="none" strike="noStrike">
                <a:solidFill>
                  <a:srgbClr val="000000"/>
                </a:solidFill>
                <a:latin typeface="Lato"/>
                <a:ea typeface="Lato"/>
                <a:cs typeface="Lato"/>
                <a:sym typeface="Lato"/>
              </a:rPr>
              <a:t>Step 1: Identifying Industry-Specific Consumer Behavior</a:t>
            </a:r>
            <a:endParaRPr b="0" i="0" sz="1800" u="none" cap="none" strike="noStrike">
              <a:solidFill>
                <a:schemeClr val="dk1"/>
              </a:solidFill>
              <a:latin typeface="Arial"/>
              <a:ea typeface="Arial"/>
              <a:cs typeface="Arial"/>
              <a:sym typeface="Arial"/>
            </a:endParaRPr>
          </a:p>
        </p:txBody>
      </p:sp>
      <p:sp>
        <p:nvSpPr>
          <p:cNvPr id="363" name="Google Shape;363;p26"/>
          <p:cNvSpPr/>
          <p:nvPr/>
        </p:nvSpPr>
        <p:spPr>
          <a:xfrm>
            <a:off x="6475376" y="2380800"/>
            <a:ext cx="4917000" cy="7368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Analyze consumer decision-making patterns, competitive market dynamics, and purchase frequency &amp; retention rates to understand what drives success in a specific industry.</a:t>
            </a:r>
            <a:endParaRPr b="0" i="0" sz="1800" u="none" cap="none" strike="noStrike">
              <a:solidFill>
                <a:schemeClr val="dk1"/>
              </a:solidFill>
              <a:latin typeface="Arial"/>
              <a:ea typeface="Arial"/>
              <a:cs typeface="Arial"/>
              <a:sym typeface="Arial"/>
            </a:endParaRPr>
          </a:p>
        </p:txBody>
      </p:sp>
      <p:sp>
        <p:nvSpPr>
          <p:cNvPr id="364" name="Google Shape;364;p26"/>
          <p:cNvSpPr/>
          <p:nvPr/>
        </p:nvSpPr>
        <p:spPr>
          <a:xfrm>
            <a:off x="476131" y="3818570"/>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6"/>
          <p:cNvSpPr/>
          <p:nvPr/>
        </p:nvSpPr>
        <p:spPr>
          <a:xfrm>
            <a:off x="761810" y="4024050"/>
            <a:ext cx="5551687" cy="634593"/>
          </a:xfrm>
          <a:prstGeom prst="rect">
            <a:avLst/>
          </a:prstGeom>
          <a:noFill/>
          <a:ln>
            <a:noFill/>
          </a:ln>
        </p:spPr>
        <p:txBody>
          <a:bodyPr anchorCtr="0" anchor="t" bIns="0" lIns="0" spcFirstLastPara="1" rIns="0" wrap="square" tIns="0">
            <a:noAutofit/>
          </a:bodyPr>
          <a:lstStyle/>
          <a:p>
            <a:pPr indent="0" lvl="0" marL="0" marR="0" rtl="0" algn="l">
              <a:lnSpc>
                <a:spcPct val="136165"/>
              </a:lnSpc>
              <a:spcBef>
                <a:spcPts val="0"/>
              </a:spcBef>
              <a:spcAft>
                <a:spcPts val="0"/>
              </a:spcAft>
              <a:buClr>
                <a:srgbClr val="000000"/>
              </a:buClr>
              <a:buSzPts val="1836"/>
              <a:buFont typeface="Lato"/>
              <a:buNone/>
            </a:pPr>
            <a:r>
              <a:rPr b="0" i="0" lang="en-US" sz="1836" u="none" cap="none" strike="noStrike">
                <a:solidFill>
                  <a:srgbClr val="000000"/>
                </a:solidFill>
                <a:latin typeface="Lato"/>
                <a:ea typeface="Lato"/>
                <a:cs typeface="Lato"/>
                <a:sym typeface="Lato"/>
              </a:rPr>
              <a:t>Step 2: Adjusting Weightings Based on Industry Priorities</a:t>
            </a:r>
            <a:endParaRPr b="0" i="0" sz="1800" u="none" cap="none" strike="noStrike">
              <a:solidFill>
                <a:schemeClr val="dk1"/>
              </a:solidFill>
              <a:latin typeface="Arial"/>
              <a:ea typeface="Arial"/>
              <a:cs typeface="Arial"/>
              <a:sym typeface="Arial"/>
            </a:endParaRPr>
          </a:p>
        </p:txBody>
      </p:sp>
      <p:sp>
        <p:nvSpPr>
          <p:cNvPr id="366" name="Google Shape;366;p26"/>
          <p:cNvSpPr/>
          <p:nvPr/>
        </p:nvSpPr>
        <p:spPr>
          <a:xfrm>
            <a:off x="761801" y="4751925"/>
            <a:ext cx="4821000" cy="7368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Assign weightings to each Brand Equity pillar based on the industry's unique consumer behavior patterns, e.g., 40% Esteem for Luxury Fashion, 35% Awareness for Retail &amp; E-commerce.</a:t>
            </a:r>
            <a:endParaRPr b="0" i="0" sz="1800" u="none" cap="none" strike="noStrike">
              <a:solidFill>
                <a:schemeClr val="dk1"/>
              </a:solidFill>
              <a:latin typeface="Arial"/>
              <a:ea typeface="Arial"/>
              <a:cs typeface="Arial"/>
              <a:sym typeface="Arial"/>
            </a:endParaRPr>
          </a:p>
        </p:txBody>
      </p:sp>
      <p:sp>
        <p:nvSpPr>
          <p:cNvPr id="367" name="Google Shape;367;p26"/>
          <p:cNvSpPr/>
          <p:nvPr/>
        </p:nvSpPr>
        <p:spPr>
          <a:xfrm>
            <a:off x="6189702" y="3818570"/>
            <a:ext cx="5523119"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6"/>
          <p:cNvSpPr/>
          <p:nvPr/>
        </p:nvSpPr>
        <p:spPr>
          <a:xfrm>
            <a:off x="6475381" y="4024050"/>
            <a:ext cx="5551687" cy="634593"/>
          </a:xfrm>
          <a:prstGeom prst="rect">
            <a:avLst/>
          </a:prstGeom>
          <a:noFill/>
          <a:ln>
            <a:noFill/>
          </a:ln>
        </p:spPr>
        <p:txBody>
          <a:bodyPr anchorCtr="0" anchor="t" bIns="0" lIns="0" spcFirstLastPara="1" rIns="0" wrap="square" tIns="0">
            <a:noAutofit/>
          </a:bodyPr>
          <a:lstStyle/>
          <a:p>
            <a:pPr indent="0" lvl="0" marL="0" marR="0" rtl="0" algn="l">
              <a:lnSpc>
                <a:spcPct val="136165"/>
              </a:lnSpc>
              <a:spcBef>
                <a:spcPts val="0"/>
              </a:spcBef>
              <a:spcAft>
                <a:spcPts val="0"/>
              </a:spcAft>
              <a:buClr>
                <a:srgbClr val="000000"/>
              </a:buClr>
              <a:buSzPts val="1836"/>
              <a:buFont typeface="Lato"/>
              <a:buNone/>
            </a:pPr>
            <a:r>
              <a:rPr b="0" i="0" lang="en-US" sz="1836" u="none" cap="none" strike="noStrike">
                <a:solidFill>
                  <a:srgbClr val="000000"/>
                </a:solidFill>
                <a:latin typeface="Lato"/>
                <a:ea typeface="Lato"/>
                <a:cs typeface="Lato"/>
                <a:sym typeface="Lato"/>
              </a:rPr>
              <a:t>Step 3: Normalizing Data for Accurate Comparison</a:t>
            </a:r>
            <a:endParaRPr b="0" i="0" sz="1800" u="none" cap="none" strike="noStrike">
              <a:solidFill>
                <a:schemeClr val="dk1"/>
              </a:solidFill>
              <a:latin typeface="Arial"/>
              <a:ea typeface="Arial"/>
              <a:cs typeface="Arial"/>
              <a:sym typeface="Arial"/>
            </a:endParaRPr>
          </a:p>
        </p:txBody>
      </p:sp>
      <p:sp>
        <p:nvSpPr>
          <p:cNvPr id="369" name="Google Shape;369;p26"/>
          <p:cNvSpPr/>
          <p:nvPr/>
        </p:nvSpPr>
        <p:spPr>
          <a:xfrm>
            <a:off x="6475376" y="4751925"/>
            <a:ext cx="5001900" cy="7368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Use min-max normalization to ensure fair scoring across companies within an industry, making the Brand Equity Score actionable and reflective of competitive benchmarks.</a:t>
            </a:r>
            <a:endParaRPr b="0" i="0" sz="1800" u="none" cap="none" strike="noStrike">
              <a:solidFill>
                <a:schemeClr val="dk1"/>
              </a:solidFill>
              <a:latin typeface="Arial"/>
              <a:ea typeface="Arial"/>
              <a:cs typeface="Arial"/>
              <a:sym typeface="Arial"/>
            </a:endParaRPr>
          </a:p>
        </p:txBody>
      </p:sp>
      <p:pic>
        <p:nvPicPr>
          <p:cNvPr id="370" name="Google Shape;370;p26"/>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371" name="Google Shape;371;p26"/>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372" name="Google Shape;372;p26"/>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6"/>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378" name="Shape 378"/>
        <p:cNvGrpSpPr/>
        <p:nvPr/>
      </p:nvGrpSpPr>
      <p:grpSpPr>
        <a:xfrm>
          <a:off x="0" y="0"/>
          <a:ext cx="0" cy="0"/>
          <a:chOff x="0" y="0"/>
          <a:chExt cx="0" cy="0"/>
        </a:xfrm>
      </p:grpSpPr>
      <p:pic>
        <p:nvPicPr>
          <p:cNvPr id="379" name="Google Shape;379;p27"/>
          <p:cNvPicPr preferRelativeResize="0"/>
          <p:nvPr/>
        </p:nvPicPr>
        <p:blipFill rotWithShape="1">
          <a:blip r:embed="rId3">
            <a:alphaModFix/>
          </a:blip>
          <a:srcRect b="0" l="0" r="0" t="0"/>
          <a:stretch/>
        </p:blipFill>
        <p:spPr>
          <a:xfrm>
            <a:off x="0" y="-48168"/>
            <a:ext cx="7132441" cy="1066533"/>
          </a:xfrm>
          <a:prstGeom prst="rect">
            <a:avLst/>
          </a:prstGeom>
          <a:noFill/>
          <a:ln>
            <a:noFill/>
          </a:ln>
        </p:spPr>
      </p:pic>
      <p:sp>
        <p:nvSpPr>
          <p:cNvPr id="380" name="Google Shape;380;p27"/>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WEIGHTINGS BY INDUSTRY</a:t>
            </a:r>
            <a:endParaRPr b="0" i="0" sz="1800" u="none" cap="none" strike="noStrike">
              <a:solidFill>
                <a:schemeClr val="dk1"/>
              </a:solidFill>
              <a:latin typeface="Arial"/>
              <a:ea typeface="Arial"/>
              <a:cs typeface="Arial"/>
              <a:sym typeface="Arial"/>
            </a:endParaRPr>
          </a:p>
        </p:txBody>
      </p:sp>
      <p:sp>
        <p:nvSpPr>
          <p:cNvPr id="381" name="Google Shape;381;p27"/>
          <p:cNvSpPr/>
          <p:nvPr/>
        </p:nvSpPr>
        <p:spPr>
          <a:xfrm>
            <a:off x="476131" y="1447438"/>
            <a:ext cx="11236690" cy="4170907"/>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2" name="Google Shape;382;p27"/>
          <p:cNvPicPr preferRelativeResize="0"/>
          <p:nvPr/>
        </p:nvPicPr>
        <p:blipFill rotWithShape="1">
          <a:blip r:embed="rId4">
            <a:alphaModFix/>
          </a:blip>
          <a:srcRect b="0" l="0" r="0" t="0"/>
          <a:stretch/>
        </p:blipFill>
        <p:spPr>
          <a:xfrm>
            <a:off x="476117" y="1447439"/>
            <a:ext cx="11255735" cy="4180430"/>
          </a:xfrm>
          <a:prstGeom prst="rect">
            <a:avLst/>
          </a:prstGeom>
          <a:noFill/>
          <a:ln>
            <a:noFill/>
          </a:ln>
        </p:spPr>
      </p:pic>
      <p:pic>
        <p:nvPicPr>
          <p:cNvPr id="383" name="Google Shape;383;p27"/>
          <p:cNvPicPr preferRelativeResize="0"/>
          <p:nvPr/>
        </p:nvPicPr>
        <p:blipFill rotWithShape="1">
          <a:blip r:embed="rId5">
            <a:alphaModFix/>
          </a:blip>
          <a:srcRect b="0" l="0" r="0" t="0"/>
          <a:stretch/>
        </p:blipFill>
        <p:spPr>
          <a:xfrm>
            <a:off x="476117" y="1447439"/>
            <a:ext cx="11246213" cy="4170907"/>
          </a:xfrm>
          <a:prstGeom prst="rect">
            <a:avLst/>
          </a:prstGeom>
          <a:noFill/>
          <a:ln>
            <a:noFill/>
          </a:ln>
        </p:spPr>
      </p:pic>
      <p:sp>
        <p:nvSpPr>
          <p:cNvPr id="384" name="Google Shape;384;p27"/>
          <p:cNvSpPr/>
          <p:nvPr/>
        </p:nvSpPr>
        <p:spPr>
          <a:xfrm>
            <a:off x="476131" y="1447438"/>
            <a:ext cx="2149833"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Industry</a:t>
            </a:r>
            <a:endParaRPr b="0" i="0" sz="1530" u="none" cap="none" strike="noStrike">
              <a:solidFill>
                <a:schemeClr val="dk1"/>
              </a:solidFill>
              <a:latin typeface="Arial"/>
              <a:ea typeface="Arial"/>
              <a:cs typeface="Arial"/>
              <a:sym typeface="Arial"/>
            </a:endParaRPr>
          </a:p>
        </p:txBody>
      </p:sp>
      <p:sp>
        <p:nvSpPr>
          <p:cNvPr id="385" name="Google Shape;385;p27"/>
          <p:cNvSpPr/>
          <p:nvPr/>
        </p:nvSpPr>
        <p:spPr>
          <a:xfrm>
            <a:off x="476131" y="2205785"/>
            <a:ext cx="2149833"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Luxury Fashion</a:t>
            </a:r>
            <a:endParaRPr b="0" i="0" sz="1530" u="none" cap="none" strike="noStrike">
              <a:solidFill>
                <a:schemeClr val="dk1"/>
              </a:solidFill>
              <a:latin typeface="Arial"/>
              <a:ea typeface="Arial"/>
              <a:cs typeface="Arial"/>
              <a:sym typeface="Arial"/>
            </a:endParaRPr>
          </a:p>
        </p:txBody>
      </p:sp>
      <p:sp>
        <p:nvSpPr>
          <p:cNvPr id="386" name="Google Shape;386;p27"/>
          <p:cNvSpPr/>
          <p:nvPr/>
        </p:nvSpPr>
        <p:spPr>
          <a:xfrm>
            <a:off x="476131" y="2888297"/>
            <a:ext cx="2149833"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Consumer Electronics</a:t>
            </a:r>
            <a:endParaRPr b="0" i="0" sz="1530" u="none" cap="none" strike="noStrike">
              <a:solidFill>
                <a:schemeClr val="dk1"/>
              </a:solidFill>
              <a:latin typeface="Arial"/>
              <a:ea typeface="Arial"/>
              <a:cs typeface="Arial"/>
              <a:sym typeface="Arial"/>
            </a:endParaRPr>
          </a:p>
        </p:txBody>
      </p:sp>
      <p:sp>
        <p:nvSpPr>
          <p:cNvPr id="387" name="Google Shape;387;p27"/>
          <p:cNvSpPr/>
          <p:nvPr/>
        </p:nvSpPr>
        <p:spPr>
          <a:xfrm>
            <a:off x="476131" y="3570809"/>
            <a:ext cx="2149833"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Retail &amp; </a:t>
            </a:r>
            <a:r>
              <a:rPr lang="en-US" sz="1700">
                <a:latin typeface="Lato"/>
                <a:ea typeface="Lato"/>
                <a:cs typeface="Lato"/>
                <a:sym typeface="Lato"/>
              </a:rPr>
              <a:t>Ecommerce</a:t>
            </a:r>
            <a:endParaRPr b="0" i="0" sz="1530" u="none" cap="none" strike="noStrike">
              <a:solidFill>
                <a:schemeClr val="dk1"/>
              </a:solidFill>
              <a:latin typeface="Arial"/>
              <a:ea typeface="Arial"/>
              <a:cs typeface="Arial"/>
              <a:sym typeface="Arial"/>
            </a:endParaRPr>
          </a:p>
        </p:txBody>
      </p:sp>
      <p:sp>
        <p:nvSpPr>
          <p:cNvPr id="388" name="Google Shape;388;p27"/>
          <p:cNvSpPr/>
          <p:nvPr/>
        </p:nvSpPr>
        <p:spPr>
          <a:xfrm>
            <a:off x="476131" y="4253321"/>
            <a:ext cx="2149833"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Financial Services</a:t>
            </a:r>
            <a:endParaRPr b="0" i="0" sz="1530" u="none" cap="none" strike="noStrike">
              <a:solidFill>
                <a:schemeClr val="dk1"/>
              </a:solidFill>
              <a:latin typeface="Arial"/>
              <a:ea typeface="Arial"/>
              <a:cs typeface="Arial"/>
              <a:sym typeface="Arial"/>
            </a:endParaRPr>
          </a:p>
        </p:txBody>
      </p:sp>
      <p:sp>
        <p:nvSpPr>
          <p:cNvPr id="389" name="Google Shape;389;p27"/>
          <p:cNvSpPr/>
          <p:nvPr/>
        </p:nvSpPr>
        <p:spPr>
          <a:xfrm>
            <a:off x="476131" y="4935833"/>
            <a:ext cx="2149833"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Automotive</a:t>
            </a:r>
            <a:endParaRPr b="0" i="0" sz="1530" u="none" cap="none" strike="noStrike">
              <a:solidFill>
                <a:schemeClr val="dk1"/>
              </a:solidFill>
              <a:latin typeface="Arial"/>
              <a:ea typeface="Arial"/>
              <a:cs typeface="Arial"/>
              <a:sym typeface="Arial"/>
            </a:endParaRPr>
          </a:p>
        </p:txBody>
      </p:sp>
      <p:sp>
        <p:nvSpPr>
          <p:cNvPr id="390" name="Google Shape;390;p27"/>
          <p:cNvSpPr/>
          <p:nvPr/>
        </p:nvSpPr>
        <p:spPr>
          <a:xfrm>
            <a:off x="2625964" y="1447438"/>
            <a:ext cx="1181499"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Awareness</a:t>
            </a:r>
            <a:endParaRPr b="0" i="0" sz="1530" u="none" cap="none" strike="noStrike">
              <a:solidFill>
                <a:schemeClr val="dk1"/>
              </a:solidFill>
              <a:latin typeface="Arial"/>
              <a:ea typeface="Arial"/>
              <a:cs typeface="Arial"/>
              <a:sym typeface="Arial"/>
            </a:endParaRPr>
          </a:p>
        </p:txBody>
      </p:sp>
      <p:sp>
        <p:nvSpPr>
          <p:cNvPr id="391" name="Google Shape;391;p27"/>
          <p:cNvSpPr/>
          <p:nvPr/>
        </p:nvSpPr>
        <p:spPr>
          <a:xfrm>
            <a:off x="2625964" y="2205785"/>
            <a:ext cx="1181499"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392" name="Google Shape;392;p27"/>
          <p:cNvSpPr/>
          <p:nvPr/>
        </p:nvSpPr>
        <p:spPr>
          <a:xfrm>
            <a:off x="2625964" y="2888297"/>
            <a:ext cx="1181499"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393" name="Google Shape;393;p27"/>
          <p:cNvSpPr/>
          <p:nvPr/>
        </p:nvSpPr>
        <p:spPr>
          <a:xfrm>
            <a:off x="2625964" y="3570809"/>
            <a:ext cx="1181499"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35%</a:t>
            </a:r>
            <a:endParaRPr b="0" i="0" sz="1530" u="none" cap="none" strike="noStrike">
              <a:solidFill>
                <a:schemeClr val="dk1"/>
              </a:solidFill>
              <a:latin typeface="Arial"/>
              <a:ea typeface="Arial"/>
              <a:cs typeface="Arial"/>
              <a:sym typeface="Arial"/>
            </a:endParaRPr>
          </a:p>
        </p:txBody>
      </p:sp>
      <p:sp>
        <p:nvSpPr>
          <p:cNvPr id="394" name="Google Shape;394;p27"/>
          <p:cNvSpPr/>
          <p:nvPr/>
        </p:nvSpPr>
        <p:spPr>
          <a:xfrm>
            <a:off x="2625964" y="4253321"/>
            <a:ext cx="1181499"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a:t>
            </a:r>
            <a:endParaRPr b="0" i="0" sz="1530" u="none" cap="none" strike="noStrike">
              <a:solidFill>
                <a:schemeClr val="dk1"/>
              </a:solidFill>
              <a:latin typeface="Arial"/>
              <a:ea typeface="Arial"/>
              <a:cs typeface="Arial"/>
              <a:sym typeface="Arial"/>
            </a:endParaRPr>
          </a:p>
        </p:txBody>
      </p:sp>
      <p:sp>
        <p:nvSpPr>
          <p:cNvPr id="395" name="Google Shape;395;p27"/>
          <p:cNvSpPr/>
          <p:nvPr/>
        </p:nvSpPr>
        <p:spPr>
          <a:xfrm>
            <a:off x="2625964" y="4935833"/>
            <a:ext cx="1181499"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396" name="Google Shape;396;p27"/>
          <p:cNvSpPr/>
          <p:nvPr/>
        </p:nvSpPr>
        <p:spPr>
          <a:xfrm>
            <a:off x="3807462" y="1447438"/>
            <a:ext cx="1267761"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Esteem</a:t>
            </a:r>
            <a:endParaRPr b="0" i="0" sz="1530" u="none" cap="none" strike="noStrike">
              <a:solidFill>
                <a:schemeClr val="dk1"/>
              </a:solidFill>
              <a:latin typeface="Arial"/>
              <a:ea typeface="Arial"/>
              <a:cs typeface="Arial"/>
              <a:sym typeface="Arial"/>
            </a:endParaRPr>
          </a:p>
        </p:txBody>
      </p:sp>
      <p:sp>
        <p:nvSpPr>
          <p:cNvPr id="397" name="Google Shape;397;p27"/>
          <p:cNvSpPr/>
          <p:nvPr/>
        </p:nvSpPr>
        <p:spPr>
          <a:xfrm>
            <a:off x="3807462" y="2205785"/>
            <a:ext cx="1267761"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40%</a:t>
            </a:r>
            <a:endParaRPr b="0" i="0" sz="1530" u="none" cap="none" strike="noStrike">
              <a:solidFill>
                <a:schemeClr val="dk1"/>
              </a:solidFill>
              <a:latin typeface="Arial"/>
              <a:ea typeface="Arial"/>
              <a:cs typeface="Arial"/>
              <a:sym typeface="Arial"/>
            </a:endParaRPr>
          </a:p>
        </p:txBody>
      </p:sp>
      <p:sp>
        <p:nvSpPr>
          <p:cNvPr id="398" name="Google Shape;398;p27"/>
          <p:cNvSpPr/>
          <p:nvPr/>
        </p:nvSpPr>
        <p:spPr>
          <a:xfrm>
            <a:off x="3807462" y="2888297"/>
            <a:ext cx="1267761"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399" name="Google Shape;399;p27"/>
          <p:cNvSpPr/>
          <p:nvPr/>
        </p:nvSpPr>
        <p:spPr>
          <a:xfrm>
            <a:off x="3807462" y="3570809"/>
            <a:ext cx="1267761"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a:t>
            </a:r>
            <a:endParaRPr b="0" i="0" sz="1530" u="none" cap="none" strike="noStrike">
              <a:solidFill>
                <a:schemeClr val="dk1"/>
              </a:solidFill>
              <a:latin typeface="Arial"/>
              <a:ea typeface="Arial"/>
              <a:cs typeface="Arial"/>
              <a:sym typeface="Arial"/>
            </a:endParaRPr>
          </a:p>
        </p:txBody>
      </p:sp>
      <p:sp>
        <p:nvSpPr>
          <p:cNvPr id="400" name="Google Shape;400;p27"/>
          <p:cNvSpPr/>
          <p:nvPr/>
        </p:nvSpPr>
        <p:spPr>
          <a:xfrm>
            <a:off x="3807462" y="4253321"/>
            <a:ext cx="1267761"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35%</a:t>
            </a:r>
            <a:endParaRPr b="0" i="0" sz="1530" u="none" cap="none" strike="noStrike">
              <a:solidFill>
                <a:schemeClr val="dk1"/>
              </a:solidFill>
              <a:latin typeface="Arial"/>
              <a:ea typeface="Arial"/>
              <a:cs typeface="Arial"/>
              <a:sym typeface="Arial"/>
            </a:endParaRPr>
          </a:p>
        </p:txBody>
      </p:sp>
      <p:sp>
        <p:nvSpPr>
          <p:cNvPr id="401" name="Google Shape;401;p27"/>
          <p:cNvSpPr/>
          <p:nvPr/>
        </p:nvSpPr>
        <p:spPr>
          <a:xfrm>
            <a:off x="3807462" y="4935833"/>
            <a:ext cx="1267761"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35%</a:t>
            </a:r>
            <a:endParaRPr b="0" i="0" sz="1530" u="none" cap="none" strike="noStrike">
              <a:solidFill>
                <a:schemeClr val="dk1"/>
              </a:solidFill>
              <a:latin typeface="Arial"/>
              <a:ea typeface="Arial"/>
              <a:cs typeface="Arial"/>
              <a:sym typeface="Arial"/>
            </a:endParaRPr>
          </a:p>
        </p:txBody>
      </p:sp>
      <p:sp>
        <p:nvSpPr>
          <p:cNvPr id="402" name="Google Shape;402;p27"/>
          <p:cNvSpPr/>
          <p:nvPr/>
        </p:nvSpPr>
        <p:spPr>
          <a:xfrm>
            <a:off x="5075223" y="1447438"/>
            <a:ext cx="1636767"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Association</a:t>
            </a:r>
            <a:endParaRPr b="0" i="0" sz="1530" u="none" cap="none" strike="noStrike">
              <a:solidFill>
                <a:schemeClr val="dk1"/>
              </a:solidFill>
              <a:latin typeface="Arial"/>
              <a:ea typeface="Arial"/>
              <a:cs typeface="Arial"/>
              <a:sym typeface="Arial"/>
            </a:endParaRPr>
          </a:p>
        </p:txBody>
      </p:sp>
      <p:sp>
        <p:nvSpPr>
          <p:cNvPr id="403" name="Google Shape;403;p27"/>
          <p:cNvSpPr/>
          <p:nvPr/>
        </p:nvSpPr>
        <p:spPr>
          <a:xfrm>
            <a:off x="5075223" y="2205785"/>
            <a:ext cx="163676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404" name="Google Shape;404;p27"/>
          <p:cNvSpPr/>
          <p:nvPr/>
        </p:nvSpPr>
        <p:spPr>
          <a:xfrm>
            <a:off x="5075223" y="2888297"/>
            <a:ext cx="163676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05" name="Google Shape;405;p27"/>
          <p:cNvSpPr/>
          <p:nvPr/>
        </p:nvSpPr>
        <p:spPr>
          <a:xfrm>
            <a:off x="5075223" y="3570809"/>
            <a:ext cx="163676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06" name="Google Shape;406;p27"/>
          <p:cNvSpPr/>
          <p:nvPr/>
        </p:nvSpPr>
        <p:spPr>
          <a:xfrm>
            <a:off x="5075223" y="4253321"/>
            <a:ext cx="163676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15%</a:t>
            </a:r>
            <a:endParaRPr b="0" i="0" sz="1530" u="none" cap="none" strike="noStrike">
              <a:solidFill>
                <a:schemeClr val="dk1"/>
              </a:solidFill>
              <a:latin typeface="Arial"/>
              <a:ea typeface="Arial"/>
              <a:cs typeface="Arial"/>
              <a:sym typeface="Arial"/>
            </a:endParaRPr>
          </a:p>
        </p:txBody>
      </p:sp>
      <p:sp>
        <p:nvSpPr>
          <p:cNvPr id="407" name="Google Shape;407;p27"/>
          <p:cNvSpPr/>
          <p:nvPr/>
        </p:nvSpPr>
        <p:spPr>
          <a:xfrm>
            <a:off x="5075223" y="4935833"/>
            <a:ext cx="163676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a:t>
            </a:r>
            <a:endParaRPr b="0" i="0" sz="1530" u="none" cap="none" strike="noStrike">
              <a:solidFill>
                <a:schemeClr val="dk1"/>
              </a:solidFill>
              <a:latin typeface="Arial"/>
              <a:ea typeface="Arial"/>
              <a:cs typeface="Arial"/>
              <a:sym typeface="Arial"/>
            </a:endParaRPr>
          </a:p>
        </p:txBody>
      </p:sp>
      <p:sp>
        <p:nvSpPr>
          <p:cNvPr id="408" name="Google Shape;408;p27"/>
          <p:cNvSpPr/>
          <p:nvPr/>
        </p:nvSpPr>
        <p:spPr>
          <a:xfrm>
            <a:off x="6711990" y="1447438"/>
            <a:ext cx="1256217"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Loyalty</a:t>
            </a:r>
            <a:endParaRPr b="0" i="0" sz="1530" u="none" cap="none" strike="noStrike">
              <a:solidFill>
                <a:schemeClr val="dk1"/>
              </a:solidFill>
              <a:latin typeface="Arial"/>
              <a:ea typeface="Arial"/>
              <a:cs typeface="Arial"/>
              <a:sym typeface="Arial"/>
            </a:endParaRPr>
          </a:p>
        </p:txBody>
      </p:sp>
      <p:sp>
        <p:nvSpPr>
          <p:cNvPr id="409" name="Google Shape;409;p27"/>
          <p:cNvSpPr/>
          <p:nvPr/>
        </p:nvSpPr>
        <p:spPr>
          <a:xfrm>
            <a:off x="6711990" y="2205785"/>
            <a:ext cx="125621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10%</a:t>
            </a:r>
            <a:endParaRPr b="0" i="0" sz="1530" u="none" cap="none" strike="noStrike">
              <a:solidFill>
                <a:schemeClr val="dk1"/>
              </a:solidFill>
              <a:latin typeface="Arial"/>
              <a:ea typeface="Arial"/>
              <a:cs typeface="Arial"/>
              <a:sym typeface="Arial"/>
            </a:endParaRPr>
          </a:p>
        </p:txBody>
      </p:sp>
      <p:sp>
        <p:nvSpPr>
          <p:cNvPr id="410" name="Google Shape;410;p27"/>
          <p:cNvSpPr/>
          <p:nvPr/>
        </p:nvSpPr>
        <p:spPr>
          <a:xfrm>
            <a:off x="6711990" y="2888297"/>
            <a:ext cx="125621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11" name="Google Shape;411;p27"/>
          <p:cNvSpPr/>
          <p:nvPr/>
        </p:nvSpPr>
        <p:spPr>
          <a:xfrm>
            <a:off x="6711990" y="3570809"/>
            <a:ext cx="125621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12" name="Google Shape;412;p27"/>
          <p:cNvSpPr/>
          <p:nvPr/>
        </p:nvSpPr>
        <p:spPr>
          <a:xfrm>
            <a:off x="6711990" y="4253321"/>
            <a:ext cx="125621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a:t>
            </a:r>
            <a:endParaRPr b="0" i="0" sz="1530" u="none" cap="none" strike="noStrike">
              <a:solidFill>
                <a:schemeClr val="dk1"/>
              </a:solidFill>
              <a:latin typeface="Arial"/>
              <a:ea typeface="Arial"/>
              <a:cs typeface="Arial"/>
              <a:sym typeface="Arial"/>
            </a:endParaRPr>
          </a:p>
        </p:txBody>
      </p:sp>
      <p:sp>
        <p:nvSpPr>
          <p:cNvPr id="413" name="Google Shape;413;p27"/>
          <p:cNvSpPr/>
          <p:nvPr/>
        </p:nvSpPr>
        <p:spPr>
          <a:xfrm>
            <a:off x="6711990" y="4935833"/>
            <a:ext cx="1256217"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10%</a:t>
            </a:r>
            <a:endParaRPr b="0" i="0" sz="1530" u="none" cap="none" strike="noStrike">
              <a:solidFill>
                <a:schemeClr val="dk1"/>
              </a:solidFill>
              <a:latin typeface="Arial"/>
              <a:ea typeface="Arial"/>
              <a:cs typeface="Arial"/>
              <a:sym typeface="Arial"/>
            </a:endParaRPr>
          </a:p>
        </p:txBody>
      </p:sp>
      <p:sp>
        <p:nvSpPr>
          <p:cNvPr id="414" name="Google Shape;414;p27"/>
          <p:cNvSpPr/>
          <p:nvPr/>
        </p:nvSpPr>
        <p:spPr>
          <a:xfrm>
            <a:off x="7968206" y="1447438"/>
            <a:ext cx="3744615" cy="758347"/>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Why These Weightings?</a:t>
            </a:r>
            <a:endParaRPr b="0" i="0" sz="1530" u="none" cap="none" strike="noStrike">
              <a:solidFill>
                <a:schemeClr val="dk1"/>
              </a:solidFill>
              <a:latin typeface="Arial"/>
              <a:ea typeface="Arial"/>
              <a:cs typeface="Arial"/>
              <a:sym typeface="Arial"/>
            </a:endParaRPr>
          </a:p>
        </p:txBody>
      </p:sp>
      <p:sp>
        <p:nvSpPr>
          <p:cNvPr id="415" name="Google Shape;415;p27"/>
          <p:cNvSpPr/>
          <p:nvPr/>
        </p:nvSpPr>
        <p:spPr>
          <a:xfrm>
            <a:off x="7968206" y="2205785"/>
            <a:ext cx="3744615"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Esteem is critical for premium pricing &amp; trust.</a:t>
            </a:r>
            <a:endParaRPr b="0" i="0" sz="1530" u="none" cap="none" strike="noStrike">
              <a:solidFill>
                <a:schemeClr val="dk1"/>
              </a:solidFill>
              <a:latin typeface="Arial"/>
              <a:ea typeface="Arial"/>
              <a:cs typeface="Arial"/>
              <a:sym typeface="Arial"/>
            </a:endParaRPr>
          </a:p>
        </p:txBody>
      </p:sp>
      <p:sp>
        <p:nvSpPr>
          <p:cNvPr id="416" name="Google Shape;416;p27"/>
          <p:cNvSpPr/>
          <p:nvPr/>
        </p:nvSpPr>
        <p:spPr>
          <a:xfrm>
            <a:off x="7968206" y="2888297"/>
            <a:ext cx="3744615"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Association &amp; Loyalty drive repeat purchases.</a:t>
            </a:r>
            <a:endParaRPr b="0" i="0" sz="1530" u="none" cap="none" strike="noStrike">
              <a:solidFill>
                <a:schemeClr val="dk1"/>
              </a:solidFill>
              <a:latin typeface="Arial"/>
              <a:ea typeface="Arial"/>
              <a:cs typeface="Arial"/>
              <a:sym typeface="Arial"/>
            </a:endParaRPr>
          </a:p>
        </p:txBody>
      </p:sp>
      <p:sp>
        <p:nvSpPr>
          <p:cNvPr id="417" name="Google Shape;417;p27"/>
          <p:cNvSpPr/>
          <p:nvPr/>
        </p:nvSpPr>
        <p:spPr>
          <a:xfrm>
            <a:off x="7968206" y="3570809"/>
            <a:ext cx="3744615"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Awareness fuels demand, Loyalty keeps customers coming back.</a:t>
            </a:r>
            <a:endParaRPr b="0" i="0" sz="1530" u="none" cap="none" strike="noStrike">
              <a:solidFill>
                <a:schemeClr val="dk1"/>
              </a:solidFill>
              <a:latin typeface="Arial"/>
              <a:ea typeface="Arial"/>
              <a:cs typeface="Arial"/>
              <a:sym typeface="Arial"/>
            </a:endParaRPr>
          </a:p>
        </p:txBody>
      </p:sp>
      <p:sp>
        <p:nvSpPr>
          <p:cNvPr id="418" name="Google Shape;418;p27"/>
          <p:cNvSpPr/>
          <p:nvPr/>
        </p:nvSpPr>
        <p:spPr>
          <a:xfrm>
            <a:off x="7968206" y="4253321"/>
            <a:ext cx="3744615"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Trust (Esteem) &amp; Loyalty drive customer retention.</a:t>
            </a:r>
            <a:endParaRPr b="0" i="0" sz="1530" u="none" cap="none" strike="noStrike">
              <a:solidFill>
                <a:schemeClr val="dk1"/>
              </a:solidFill>
              <a:latin typeface="Arial"/>
              <a:ea typeface="Arial"/>
              <a:cs typeface="Arial"/>
              <a:sym typeface="Arial"/>
            </a:endParaRPr>
          </a:p>
        </p:txBody>
      </p:sp>
      <p:sp>
        <p:nvSpPr>
          <p:cNvPr id="419" name="Google Shape;419;p27"/>
          <p:cNvSpPr/>
          <p:nvPr/>
        </p:nvSpPr>
        <p:spPr>
          <a:xfrm>
            <a:off x="7968206" y="4935833"/>
            <a:ext cx="3744615" cy="6825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Esteem &amp; Association influence high-consideration purchases.</a:t>
            </a:r>
            <a:endParaRPr b="0" i="0" sz="1530" u="none" cap="none" strike="noStrike">
              <a:solidFill>
                <a:schemeClr val="dk1"/>
              </a:solidFill>
              <a:latin typeface="Arial"/>
              <a:ea typeface="Arial"/>
              <a:cs typeface="Arial"/>
              <a:sym typeface="Arial"/>
            </a:endParaRPr>
          </a:p>
        </p:txBody>
      </p:sp>
      <p:sp>
        <p:nvSpPr>
          <p:cNvPr id="420" name="Google Shape;420;p27"/>
          <p:cNvSpPr/>
          <p:nvPr/>
        </p:nvSpPr>
        <p:spPr>
          <a:xfrm>
            <a:off x="0" y="6094476"/>
            <a:ext cx="12188952" cy="761810"/>
          </a:xfrm>
          <a:prstGeom prst="rect">
            <a:avLst/>
          </a:prstGeom>
          <a:solidFill>
            <a:srgbClr val="F9F9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7"/>
          <p:cNvSpPr/>
          <p:nvPr/>
        </p:nvSpPr>
        <p:spPr>
          <a:xfrm>
            <a:off x="-761809" y="6509007"/>
            <a:ext cx="12760309" cy="196478"/>
          </a:xfrm>
          <a:prstGeom prst="rect">
            <a:avLst/>
          </a:prstGeom>
          <a:noFill/>
          <a:ln>
            <a:noFill/>
          </a:ln>
        </p:spPr>
        <p:txBody>
          <a:bodyPr anchorCtr="0" anchor="t" bIns="0" lIns="0" spcFirstLastPara="1" rIns="0" wrap="square" tIns="0">
            <a:noAutofit/>
          </a:bodyPr>
          <a:lstStyle/>
          <a:p>
            <a:pPr indent="0" lvl="0" marL="0" marR="0" rtl="0" algn="r">
              <a:lnSpc>
                <a:spcPct val="143333"/>
              </a:lnSpc>
              <a:spcBef>
                <a:spcPts val="0"/>
              </a:spcBef>
              <a:spcAft>
                <a:spcPts val="0"/>
              </a:spcAft>
              <a:buClr>
                <a:srgbClr val="3D3D3D"/>
              </a:buClr>
              <a:buSzPts val="1080"/>
              <a:buFont typeface="Lato"/>
              <a:buNone/>
            </a:pPr>
            <a:r>
              <a:rPr b="0" i="0" lang="en-US" sz="1080" u="none" cap="none" strike="noStrike">
                <a:solidFill>
                  <a:srgbClr val="3D3D3D"/>
                </a:solidFill>
                <a:latin typeface="Lato"/>
                <a:ea typeface="Lato"/>
                <a:cs typeface="Lato"/>
                <a:sym typeface="Lato"/>
              </a:rPr>
              <a:t>*Based on the provided context on how brand equity weightings vary by industry.</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20309"/>
        </a:solidFill>
      </p:bgPr>
    </p:bg>
    <p:spTree>
      <p:nvGrpSpPr>
        <p:cNvPr id="426" name="Shape 426"/>
        <p:cNvGrpSpPr/>
        <p:nvPr/>
      </p:nvGrpSpPr>
      <p:grpSpPr>
        <a:xfrm>
          <a:off x="0" y="0"/>
          <a:ext cx="0" cy="0"/>
          <a:chOff x="0" y="0"/>
          <a:chExt cx="0" cy="0"/>
        </a:xfrm>
      </p:grpSpPr>
      <p:pic>
        <p:nvPicPr>
          <p:cNvPr id="427" name="Google Shape;427;p28"/>
          <p:cNvPicPr preferRelativeResize="0"/>
          <p:nvPr/>
        </p:nvPicPr>
        <p:blipFill rotWithShape="1">
          <a:blip r:embed="rId3">
            <a:alphaModFix/>
          </a:blip>
          <a:srcRect b="0" l="0" r="0" t="0"/>
          <a:stretch/>
        </p:blipFill>
        <p:spPr>
          <a:xfrm>
            <a:off x="0" y="-48168"/>
            <a:ext cx="9484528" cy="1066533"/>
          </a:xfrm>
          <a:prstGeom prst="rect">
            <a:avLst/>
          </a:prstGeom>
          <a:noFill/>
          <a:ln>
            <a:noFill/>
          </a:ln>
        </p:spPr>
      </p:pic>
      <p:sp>
        <p:nvSpPr>
          <p:cNvPr id="428" name="Google Shape;428;p28"/>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UNDERSTAND BRAND EQUITY DRIVERS ACROSS INDUSTRIES</a:t>
            </a:r>
            <a:endParaRPr b="0" i="0" sz="1800" u="none" cap="none" strike="noStrike">
              <a:solidFill>
                <a:schemeClr val="dk1"/>
              </a:solidFill>
              <a:latin typeface="Arial"/>
              <a:ea typeface="Arial"/>
              <a:cs typeface="Arial"/>
              <a:sym typeface="Arial"/>
            </a:endParaRPr>
          </a:p>
        </p:txBody>
      </p:sp>
      <p:sp>
        <p:nvSpPr>
          <p:cNvPr id="429" name="Google Shape;429;p28"/>
          <p:cNvSpPr/>
          <p:nvPr/>
        </p:nvSpPr>
        <p:spPr>
          <a:xfrm>
            <a:off x="476131"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28"/>
          <p:cNvSpPr/>
          <p:nvPr/>
        </p:nvSpPr>
        <p:spPr>
          <a:xfrm>
            <a:off x="761810" y="1637890"/>
            <a:ext cx="3456711" cy="376813"/>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Luxury Brands</a:t>
            </a:r>
            <a:endParaRPr b="0" i="0" sz="1800" u="none" cap="none" strike="noStrike">
              <a:solidFill>
                <a:schemeClr val="dk1"/>
              </a:solidFill>
              <a:latin typeface="Arial"/>
              <a:ea typeface="Arial"/>
              <a:cs typeface="Arial"/>
              <a:sym typeface="Arial"/>
            </a:endParaRPr>
          </a:p>
        </p:txBody>
      </p:sp>
      <p:sp>
        <p:nvSpPr>
          <p:cNvPr id="431" name="Google Shape;431;p28"/>
          <p:cNvSpPr/>
          <p:nvPr/>
        </p:nvSpPr>
        <p:spPr>
          <a:xfrm>
            <a:off x="761810" y="2125478"/>
            <a:ext cx="3456711" cy="874891"/>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Rely more on Esteem (perceived quality &amp; exclusivity) than Awareness.</a:t>
            </a:r>
            <a:endParaRPr b="0" i="0" sz="1800" u="none" cap="none" strike="noStrike">
              <a:solidFill>
                <a:schemeClr val="dk1"/>
              </a:solidFill>
              <a:latin typeface="Arial"/>
              <a:ea typeface="Arial"/>
              <a:cs typeface="Arial"/>
              <a:sym typeface="Arial"/>
            </a:endParaRPr>
          </a:p>
        </p:txBody>
      </p:sp>
      <p:sp>
        <p:nvSpPr>
          <p:cNvPr id="432" name="Google Shape;432;p28"/>
          <p:cNvSpPr/>
          <p:nvPr/>
        </p:nvSpPr>
        <p:spPr>
          <a:xfrm>
            <a:off x="4285178"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8"/>
          <p:cNvSpPr/>
          <p:nvPr/>
        </p:nvSpPr>
        <p:spPr>
          <a:xfrm>
            <a:off x="4570857" y="1637890"/>
            <a:ext cx="3456711" cy="376813"/>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Consumer Electronics</a:t>
            </a:r>
            <a:endParaRPr b="0" i="0" sz="1800" u="none" cap="none" strike="noStrike">
              <a:solidFill>
                <a:schemeClr val="dk1"/>
              </a:solidFill>
              <a:latin typeface="Arial"/>
              <a:ea typeface="Arial"/>
              <a:cs typeface="Arial"/>
              <a:sym typeface="Arial"/>
            </a:endParaRPr>
          </a:p>
        </p:txBody>
      </p:sp>
      <p:sp>
        <p:nvSpPr>
          <p:cNvPr id="434" name="Google Shape;434;p28"/>
          <p:cNvSpPr/>
          <p:nvPr/>
        </p:nvSpPr>
        <p:spPr>
          <a:xfrm>
            <a:off x="4570857" y="2125478"/>
            <a:ext cx="3456711" cy="583260"/>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Need high Brand Association (innovation, design) to compete.</a:t>
            </a:r>
            <a:endParaRPr b="0" i="0" sz="1800" u="none" cap="none" strike="noStrike">
              <a:solidFill>
                <a:schemeClr val="dk1"/>
              </a:solidFill>
              <a:latin typeface="Arial"/>
              <a:ea typeface="Arial"/>
              <a:cs typeface="Arial"/>
              <a:sym typeface="Arial"/>
            </a:endParaRPr>
          </a:p>
        </p:txBody>
      </p:sp>
      <p:sp>
        <p:nvSpPr>
          <p:cNvPr id="435" name="Google Shape;435;p28"/>
          <p:cNvSpPr/>
          <p:nvPr/>
        </p:nvSpPr>
        <p:spPr>
          <a:xfrm>
            <a:off x="8094226" y="1447438"/>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8"/>
          <p:cNvSpPr/>
          <p:nvPr/>
        </p:nvSpPr>
        <p:spPr>
          <a:xfrm>
            <a:off x="8379905" y="1637890"/>
            <a:ext cx="3456711" cy="376813"/>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Retail &amp; </a:t>
            </a:r>
            <a:r>
              <a:rPr lang="en-US" sz="2180">
                <a:solidFill>
                  <a:srgbClr val="FFFFFF"/>
                </a:solidFill>
                <a:latin typeface="Lato"/>
                <a:ea typeface="Lato"/>
                <a:cs typeface="Lato"/>
                <a:sym typeface="Lato"/>
              </a:rPr>
              <a:t>Ecommerce</a:t>
            </a:r>
            <a:endParaRPr b="0" i="0" sz="1800" u="none" cap="none" strike="noStrike">
              <a:solidFill>
                <a:schemeClr val="dk1"/>
              </a:solidFill>
              <a:latin typeface="Arial"/>
              <a:ea typeface="Arial"/>
              <a:cs typeface="Arial"/>
              <a:sym typeface="Arial"/>
            </a:endParaRPr>
          </a:p>
        </p:txBody>
      </p:sp>
      <p:sp>
        <p:nvSpPr>
          <p:cNvPr id="437" name="Google Shape;437;p28"/>
          <p:cNvSpPr/>
          <p:nvPr/>
        </p:nvSpPr>
        <p:spPr>
          <a:xfrm>
            <a:off x="8379905" y="2125478"/>
            <a:ext cx="3456711" cy="583260"/>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Depend on Awareness and Loyalty for frequent purchases.</a:t>
            </a:r>
            <a:endParaRPr b="0" i="0" sz="1800" u="none" cap="none" strike="noStrike">
              <a:solidFill>
                <a:schemeClr val="dk1"/>
              </a:solidFill>
              <a:latin typeface="Arial"/>
              <a:ea typeface="Arial"/>
              <a:cs typeface="Arial"/>
              <a:sym typeface="Arial"/>
            </a:endParaRPr>
          </a:p>
        </p:txBody>
      </p:sp>
      <p:sp>
        <p:nvSpPr>
          <p:cNvPr id="438" name="Google Shape;438;p28"/>
          <p:cNvSpPr/>
          <p:nvPr/>
        </p:nvSpPr>
        <p:spPr>
          <a:xfrm>
            <a:off x="476131" y="3818570"/>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8"/>
          <p:cNvSpPr/>
          <p:nvPr/>
        </p:nvSpPr>
        <p:spPr>
          <a:xfrm>
            <a:off x="761801" y="4009025"/>
            <a:ext cx="3234000" cy="753600"/>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Analyze Consumer Behavior</a:t>
            </a:r>
            <a:endParaRPr b="0" i="0" sz="1800" u="none" cap="none" strike="noStrike">
              <a:solidFill>
                <a:schemeClr val="dk1"/>
              </a:solidFill>
              <a:latin typeface="Arial"/>
              <a:ea typeface="Arial"/>
              <a:cs typeface="Arial"/>
              <a:sym typeface="Arial"/>
            </a:endParaRPr>
          </a:p>
        </p:txBody>
      </p:sp>
      <p:sp>
        <p:nvSpPr>
          <p:cNvPr id="440" name="Google Shape;440;p28"/>
          <p:cNvSpPr/>
          <p:nvPr/>
        </p:nvSpPr>
        <p:spPr>
          <a:xfrm>
            <a:off x="761810" y="4873423"/>
            <a:ext cx="3456711" cy="874891"/>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Understand decision-making patterns (trust, emotional connection, convenience).</a:t>
            </a:r>
            <a:endParaRPr b="0" i="0" sz="1800" u="none" cap="none" strike="noStrike">
              <a:solidFill>
                <a:schemeClr val="dk1"/>
              </a:solidFill>
              <a:latin typeface="Arial"/>
              <a:ea typeface="Arial"/>
              <a:cs typeface="Arial"/>
              <a:sym typeface="Arial"/>
            </a:endParaRPr>
          </a:p>
        </p:txBody>
      </p:sp>
      <p:sp>
        <p:nvSpPr>
          <p:cNvPr id="441" name="Google Shape;441;p28"/>
          <p:cNvSpPr/>
          <p:nvPr/>
        </p:nvSpPr>
        <p:spPr>
          <a:xfrm>
            <a:off x="4285178" y="3818570"/>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8"/>
          <p:cNvSpPr/>
          <p:nvPr/>
        </p:nvSpPr>
        <p:spPr>
          <a:xfrm>
            <a:off x="4570857" y="4009022"/>
            <a:ext cx="3456711" cy="753626"/>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Evaluate Competitive Dynamics</a:t>
            </a:r>
            <a:endParaRPr b="0" i="0" sz="1800" u="none" cap="none" strike="noStrike">
              <a:solidFill>
                <a:schemeClr val="dk1"/>
              </a:solidFill>
              <a:latin typeface="Arial"/>
              <a:ea typeface="Arial"/>
              <a:cs typeface="Arial"/>
              <a:sym typeface="Arial"/>
            </a:endParaRPr>
          </a:p>
        </p:txBody>
      </p:sp>
      <p:sp>
        <p:nvSpPr>
          <p:cNvPr id="443" name="Google Shape;443;p28"/>
          <p:cNvSpPr/>
          <p:nvPr/>
        </p:nvSpPr>
        <p:spPr>
          <a:xfrm>
            <a:off x="4570857" y="4873423"/>
            <a:ext cx="3456711" cy="874891"/>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Consider the importance of Brand Awareness in fast-moving vs. legacy industries.</a:t>
            </a:r>
            <a:endParaRPr b="0" i="0" sz="1800" u="none" cap="none" strike="noStrike">
              <a:solidFill>
                <a:schemeClr val="dk1"/>
              </a:solidFill>
              <a:latin typeface="Arial"/>
              <a:ea typeface="Arial"/>
              <a:cs typeface="Arial"/>
              <a:sym typeface="Arial"/>
            </a:endParaRPr>
          </a:p>
        </p:txBody>
      </p:sp>
      <p:sp>
        <p:nvSpPr>
          <p:cNvPr id="444" name="Google Shape;444;p28"/>
          <p:cNvSpPr/>
          <p:nvPr/>
        </p:nvSpPr>
        <p:spPr>
          <a:xfrm>
            <a:off x="8094226" y="3818570"/>
            <a:ext cx="3618595" cy="2180680"/>
          </a:xfrm>
          <a:prstGeom prst="rect">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8"/>
          <p:cNvSpPr/>
          <p:nvPr/>
        </p:nvSpPr>
        <p:spPr>
          <a:xfrm>
            <a:off x="8379900" y="4009025"/>
            <a:ext cx="3234000" cy="753600"/>
          </a:xfrm>
          <a:prstGeom prst="rect">
            <a:avLst/>
          </a:prstGeom>
          <a:noFill/>
          <a:ln>
            <a:noFill/>
          </a:ln>
        </p:spPr>
        <p:txBody>
          <a:bodyPr anchorCtr="0" anchor="t" bIns="0" lIns="0" spcFirstLastPara="1" rIns="0" wrap="square" tIns="0">
            <a:noAutofit/>
          </a:bodyPr>
          <a:lstStyle/>
          <a:p>
            <a:pPr indent="0" lvl="0" marL="0" marR="0" rtl="0" algn="l">
              <a:lnSpc>
                <a:spcPct val="136146"/>
              </a:lnSpc>
              <a:spcBef>
                <a:spcPts val="0"/>
              </a:spcBef>
              <a:spcAft>
                <a:spcPts val="0"/>
              </a:spcAft>
              <a:buClr>
                <a:srgbClr val="FFFFFF"/>
              </a:buClr>
              <a:buSzPts val="2180"/>
              <a:buFont typeface="Lato"/>
              <a:buNone/>
            </a:pPr>
            <a:r>
              <a:rPr b="0" i="0" lang="en-US" sz="2180" u="none" cap="none" strike="noStrike">
                <a:solidFill>
                  <a:srgbClr val="FFFFFF"/>
                </a:solidFill>
                <a:latin typeface="Lato"/>
                <a:ea typeface="Lato"/>
                <a:cs typeface="Lato"/>
                <a:sym typeface="Lato"/>
              </a:rPr>
              <a:t>Assess Purchase Frequency &amp; Retention</a:t>
            </a:r>
            <a:endParaRPr b="0" i="0" sz="1800" u="none" cap="none" strike="noStrike">
              <a:solidFill>
                <a:schemeClr val="dk1"/>
              </a:solidFill>
              <a:latin typeface="Arial"/>
              <a:ea typeface="Arial"/>
              <a:cs typeface="Arial"/>
              <a:sym typeface="Arial"/>
            </a:endParaRPr>
          </a:p>
        </p:txBody>
      </p:sp>
      <p:sp>
        <p:nvSpPr>
          <p:cNvPr id="446" name="Google Shape;446;p28"/>
          <p:cNvSpPr/>
          <p:nvPr/>
        </p:nvSpPr>
        <p:spPr>
          <a:xfrm>
            <a:off x="8379905" y="4873423"/>
            <a:ext cx="3456711" cy="874891"/>
          </a:xfrm>
          <a:prstGeom prst="rect">
            <a:avLst/>
          </a:prstGeom>
          <a:noFill/>
          <a:ln>
            <a:noFill/>
          </a:ln>
        </p:spPr>
        <p:txBody>
          <a:bodyPr anchorCtr="0" anchor="t" bIns="0" lIns="0" spcFirstLastPara="1" rIns="0" wrap="square" tIns="0">
            <a:noAutofit/>
          </a:bodyPr>
          <a:lstStyle/>
          <a:p>
            <a:pPr indent="0" lvl="0" marL="0" marR="0" rtl="0" algn="l">
              <a:lnSpc>
                <a:spcPct val="143293"/>
              </a:lnSpc>
              <a:spcBef>
                <a:spcPts val="0"/>
              </a:spcBef>
              <a:spcAft>
                <a:spcPts val="0"/>
              </a:spcAft>
              <a:buClr>
                <a:srgbClr val="FFFFFF"/>
              </a:buClr>
              <a:buSzPts val="1603"/>
              <a:buFont typeface="Lato"/>
              <a:buNone/>
            </a:pPr>
            <a:r>
              <a:rPr b="0" i="0" lang="en-US" sz="1603" u="none" cap="none" strike="noStrike">
                <a:solidFill>
                  <a:srgbClr val="FFFFFF"/>
                </a:solidFill>
                <a:latin typeface="Lato"/>
                <a:ea typeface="Lato"/>
                <a:cs typeface="Lato"/>
                <a:sym typeface="Lato"/>
              </a:rPr>
              <a:t>Weigh the impact of Loyalty for frequent purchases vs. infrequent purchases.</a:t>
            </a:r>
            <a:endParaRPr b="0" i="0" sz="1800" u="none" cap="none" strike="noStrike">
              <a:solidFill>
                <a:schemeClr val="dk1"/>
              </a:solidFill>
              <a:latin typeface="Arial"/>
              <a:ea typeface="Arial"/>
              <a:cs typeface="Arial"/>
              <a:sym typeface="Arial"/>
            </a:endParaRPr>
          </a:p>
        </p:txBody>
      </p:sp>
      <p:pic>
        <p:nvPicPr>
          <p:cNvPr id="447" name="Google Shape;447;p28"/>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448" name="Google Shape;448;p28"/>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FFFFFF"/>
              </a:buClr>
              <a:buSzPts val="743"/>
              <a:buFont typeface="Lato"/>
              <a:buNone/>
            </a:pPr>
            <a:r>
              <a:rPr b="0" i="0" lang="en-US" sz="743" u="none" cap="none" strike="noStrike">
                <a:solidFill>
                  <a:srgbClr val="FFFFFF"/>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449" name="Google Shape;449;p28"/>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8"/>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20309"/>
        </a:solidFill>
      </p:bgPr>
    </p:bg>
    <p:spTree>
      <p:nvGrpSpPr>
        <p:cNvPr id="455" name="Shape 455"/>
        <p:cNvGrpSpPr/>
        <p:nvPr/>
      </p:nvGrpSpPr>
      <p:grpSpPr>
        <a:xfrm>
          <a:off x="0" y="0"/>
          <a:ext cx="0" cy="0"/>
          <a:chOff x="0" y="0"/>
          <a:chExt cx="0" cy="0"/>
        </a:xfrm>
      </p:grpSpPr>
      <p:pic>
        <p:nvPicPr>
          <p:cNvPr id="456" name="Google Shape;456;p29"/>
          <p:cNvPicPr preferRelativeResize="0"/>
          <p:nvPr/>
        </p:nvPicPr>
        <p:blipFill rotWithShape="1">
          <a:blip r:embed="rId3">
            <a:alphaModFix/>
          </a:blip>
          <a:srcRect b="0" l="0" r="0" t="0"/>
          <a:stretch/>
        </p:blipFill>
        <p:spPr>
          <a:xfrm>
            <a:off x="0" y="-48168"/>
            <a:ext cx="6742014" cy="1066533"/>
          </a:xfrm>
          <a:prstGeom prst="rect">
            <a:avLst/>
          </a:prstGeom>
          <a:noFill/>
          <a:ln>
            <a:noFill/>
          </a:ln>
        </p:spPr>
      </p:pic>
      <p:sp>
        <p:nvSpPr>
          <p:cNvPr id="457" name="Google Shape;457;p29"/>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SCORING COMPONENTS</a:t>
            </a:r>
            <a:endParaRPr b="0" i="0" sz="1800" u="none" cap="none" strike="noStrike">
              <a:solidFill>
                <a:schemeClr val="dk1"/>
              </a:solidFill>
              <a:latin typeface="Arial"/>
              <a:ea typeface="Arial"/>
              <a:cs typeface="Arial"/>
              <a:sym typeface="Arial"/>
            </a:endParaRPr>
          </a:p>
        </p:txBody>
      </p:sp>
      <p:sp>
        <p:nvSpPr>
          <p:cNvPr id="458" name="Google Shape;458;p29"/>
          <p:cNvSpPr/>
          <p:nvPr/>
        </p:nvSpPr>
        <p:spPr>
          <a:xfrm>
            <a:off x="476131" y="1447438"/>
            <a:ext cx="11236690" cy="3980455"/>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9" name="Google Shape;459;p29"/>
          <p:cNvPicPr preferRelativeResize="0"/>
          <p:nvPr/>
        </p:nvPicPr>
        <p:blipFill rotWithShape="1">
          <a:blip r:embed="rId4">
            <a:alphaModFix/>
          </a:blip>
          <a:srcRect b="0" l="0" r="0" t="0"/>
          <a:stretch/>
        </p:blipFill>
        <p:spPr>
          <a:xfrm>
            <a:off x="476117" y="1447439"/>
            <a:ext cx="11255735" cy="3989977"/>
          </a:xfrm>
          <a:prstGeom prst="rect">
            <a:avLst/>
          </a:prstGeom>
          <a:noFill/>
          <a:ln>
            <a:noFill/>
          </a:ln>
        </p:spPr>
      </p:pic>
      <p:pic>
        <p:nvPicPr>
          <p:cNvPr id="460" name="Google Shape;460;p29"/>
          <p:cNvPicPr preferRelativeResize="0"/>
          <p:nvPr/>
        </p:nvPicPr>
        <p:blipFill rotWithShape="1">
          <a:blip r:embed="rId5">
            <a:alphaModFix/>
          </a:blip>
          <a:srcRect b="0" l="0" r="0" t="0"/>
          <a:stretch/>
        </p:blipFill>
        <p:spPr>
          <a:xfrm>
            <a:off x="476117" y="1447439"/>
            <a:ext cx="11246213" cy="3980455"/>
          </a:xfrm>
          <a:prstGeom prst="rect">
            <a:avLst/>
          </a:prstGeom>
          <a:noFill/>
          <a:ln>
            <a:noFill/>
          </a:ln>
        </p:spPr>
      </p:pic>
      <p:sp>
        <p:nvSpPr>
          <p:cNvPr id="461" name="Google Shape;461;p29"/>
          <p:cNvSpPr/>
          <p:nvPr/>
        </p:nvSpPr>
        <p:spPr>
          <a:xfrm>
            <a:off x="476131" y="1447438"/>
            <a:ext cx="1481060" cy="617125"/>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Component</a:t>
            </a:r>
            <a:endParaRPr b="0" i="0" sz="1530" u="none" cap="none" strike="noStrike">
              <a:solidFill>
                <a:schemeClr val="dk1"/>
              </a:solidFill>
              <a:latin typeface="Arial"/>
              <a:ea typeface="Arial"/>
              <a:cs typeface="Arial"/>
              <a:sym typeface="Arial"/>
            </a:endParaRPr>
          </a:p>
        </p:txBody>
      </p:sp>
      <p:sp>
        <p:nvSpPr>
          <p:cNvPr id="462" name="Google Shape;462;p29"/>
          <p:cNvSpPr/>
          <p:nvPr/>
        </p:nvSpPr>
        <p:spPr>
          <a:xfrm>
            <a:off x="1957191" y="1447438"/>
            <a:ext cx="2438908" cy="617125"/>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Awareness</a:t>
            </a:r>
            <a:endParaRPr b="0" i="0" sz="1530" u="none" cap="none" strike="noStrike">
              <a:solidFill>
                <a:schemeClr val="dk1"/>
              </a:solidFill>
              <a:latin typeface="Arial"/>
              <a:ea typeface="Arial"/>
              <a:cs typeface="Arial"/>
              <a:sym typeface="Arial"/>
            </a:endParaRPr>
          </a:p>
        </p:txBody>
      </p:sp>
      <p:sp>
        <p:nvSpPr>
          <p:cNvPr id="463" name="Google Shape;463;p29"/>
          <p:cNvSpPr/>
          <p:nvPr/>
        </p:nvSpPr>
        <p:spPr>
          <a:xfrm>
            <a:off x="4396098" y="1447438"/>
            <a:ext cx="2438908" cy="617125"/>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Esteem</a:t>
            </a:r>
            <a:endParaRPr b="0" i="0" sz="1530" u="none" cap="none" strike="noStrike">
              <a:solidFill>
                <a:schemeClr val="dk1"/>
              </a:solidFill>
              <a:latin typeface="Arial"/>
              <a:ea typeface="Arial"/>
              <a:cs typeface="Arial"/>
              <a:sym typeface="Arial"/>
            </a:endParaRPr>
          </a:p>
        </p:txBody>
      </p:sp>
      <p:sp>
        <p:nvSpPr>
          <p:cNvPr id="464" name="Google Shape;464;p29"/>
          <p:cNvSpPr/>
          <p:nvPr/>
        </p:nvSpPr>
        <p:spPr>
          <a:xfrm>
            <a:off x="6835006" y="1447438"/>
            <a:ext cx="2438908" cy="617125"/>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Association</a:t>
            </a:r>
            <a:endParaRPr b="0" i="0" sz="1530" u="none" cap="none" strike="noStrike">
              <a:solidFill>
                <a:schemeClr val="dk1"/>
              </a:solidFill>
              <a:latin typeface="Arial"/>
              <a:ea typeface="Arial"/>
              <a:cs typeface="Arial"/>
              <a:sym typeface="Arial"/>
            </a:endParaRPr>
          </a:p>
        </p:txBody>
      </p:sp>
      <p:sp>
        <p:nvSpPr>
          <p:cNvPr id="465" name="Google Shape;465;p29"/>
          <p:cNvSpPr/>
          <p:nvPr/>
        </p:nvSpPr>
        <p:spPr>
          <a:xfrm>
            <a:off x="9273913" y="1447438"/>
            <a:ext cx="2438908" cy="617125"/>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Loyalty</a:t>
            </a:r>
            <a:endParaRPr b="0" i="0" sz="1530" u="none" cap="none" strike="noStrike">
              <a:solidFill>
                <a:schemeClr val="dk1"/>
              </a:solidFill>
              <a:latin typeface="Arial"/>
              <a:ea typeface="Arial"/>
              <a:cs typeface="Arial"/>
              <a:sym typeface="Arial"/>
            </a:endParaRPr>
          </a:p>
        </p:txBody>
      </p:sp>
      <p:sp>
        <p:nvSpPr>
          <p:cNvPr id="466" name="Google Shape;466;p29"/>
          <p:cNvSpPr/>
          <p:nvPr/>
        </p:nvSpPr>
        <p:spPr>
          <a:xfrm>
            <a:off x="476131" y="2064563"/>
            <a:ext cx="1481060" cy="5554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Weight (%)</a:t>
            </a:r>
            <a:endParaRPr b="0" i="0" sz="1530" u="none" cap="none" strike="noStrike">
              <a:solidFill>
                <a:schemeClr val="dk1"/>
              </a:solidFill>
              <a:latin typeface="Arial"/>
              <a:ea typeface="Arial"/>
              <a:cs typeface="Arial"/>
              <a:sym typeface="Arial"/>
            </a:endParaRPr>
          </a:p>
        </p:txBody>
      </p:sp>
      <p:sp>
        <p:nvSpPr>
          <p:cNvPr id="467" name="Google Shape;467;p29"/>
          <p:cNvSpPr/>
          <p:nvPr/>
        </p:nvSpPr>
        <p:spPr>
          <a:xfrm>
            <a:off x="1957191" y="2064563"/>
            <a:ext cx="2438908" cy="5554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468" name="Google Shape;468;p29"/>
          <p:cNvSpPr/>
          <p:nvPr/>
        </p:nvSpPr>
        <p:spPr>
          <a:xfrm>
            <a:off x="4396098" y="2064563"/>
            <a:ext cx="2438908" cy="5554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469" name="Google Shape;469;p29"/>
          <p:cNvSpPr/>
          <p:nvPr/>
        </p:nvSpPr>
        <p:spPr>
          <a:xfrm>
            <a:off x="6835006" y="2064563"/>
            <a:ext cx="2438908" cy="5554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70" name="Google Shape;470;p29"/>
          <p:cNvSpPr/>
          <p:nvPr/>
        </p:nvSpPr>
        <p:spPr>
          <a:xfrm>
            <a:off x="9273913" y="2064563"/>
            <a:ext cx="2438908" cy="55541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471" name="Google Shape;471;p29"/>
          <p:cNvSpPr/>
          <p:nvPr/>
        </p:nvSpPr>
        <p:spPr>
          <a:xfrm>
            <a:off x="476131" y="2619975"/>
            <a:ext cx="1481060" cy="1234249"/>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How It’s Measured</a:t>
            </a:r>
            <a:endParaRPr b="0" i="0" sz="1530" u="none" cap="none" strike="noStrike">
              <a:solidFill>
                <a:schemeClr val="dk1"/>
              </a:solidFill>
              <a:latin typeface="Arial"/>
              <a:ea typeface="Arial"/>
              <a:cs typeface="Arial"/>
              <a:sym typeface="Arial"/>
            </a:endParaRPr>
          </a:p>
        </p:txBody>
      </p:sp>
      <p:sp>
        <p:nvSpPr>
          <p:cNvPr id="472" name="Google Shape;472;p29"/>
          <p:cNvSpPr/>
          <p:nvPr/>
        </p:nvSpPr>
        <p:spPr>
          <a:xfrm>
            <a:off x="1957191" y="2619975"/>
            <a:ext cx="2438908" cy="1234249"/>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Share of Voice (SOV or SOS)), Search Trends, Media Coverage</a:t>
            </a:r>
            <a:endParaRPr b="0" i="0" sz="1530" u="none" cap="none" strike="noStrike">
              <a:solidFill>
                <a:schemeClr val="dk1"/>
              </a:solidFill>
              <a:latin typeface="Arial"/>
              <a:ea typeface="Arial"/>
              <a:cs typeface="Arial"/>
              <a:sym typeface="Arial"/>
            </a:endParaRPr>
          </a:p>
        </p:txBody>
      </p:sp>
      <p:sp>
        <p:nvSpPr>
          <p:cNvPr id="473" name="Google Shape;473;p29"/>
          <p:cNvSpPr/>
          <p:nvPr/>
        </p:nvSpPr>
        <p:spPr>
          <a:xfrm>
            <a:off x="4396098" y="2619975"/>
            <a:ext cx="2438908" cy="1234249"/>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Net Promoter Score (NPS), Sentiment Analysis, Consumer Trust Ratings</a:t>
            </a:r>
            <a:endParaRPr b="0" i="0" sz="1530" u="none" cap="none" strike="noStrike">
              <a:solidFill>
                <a:schemeClr val="dk1"/>
              </a:solidFill>
              <a:latin typeface="Arial"/>
              <a:ea typeface="Arial"/>
              <a:cs typeface="Arial"/>
              <a:sym typeface="Arial"/>
            </a:endParaRPr>
          </a:p>
        </p:txBody>
      </p:sp>
      <p:sp>
        <p:nvSpPr>
          <p:cNvPr id="474" name="Google Shape;474;p29"/>
          <p:cNvSpPr/>
          <p:nvPr/>
        </p:nvSpPr>
        <p:spPr>
          <a:xfrm>
            <a:off x="6835006" y="2619975"/>
            <a:ext cx="2438908" cy="1234249"/>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Consumer Surveys, Social Media Thematic Analysis, Brand Differentiation Index</a:t>
            </a:r>
            <a:endParaRPr b="0" i="0" sz="1530" u="none" cap="none" strike="noStrike">
              <a:solidFill>
                <a:schemeClr val="dk1"/>
              </a:solidFill>
              <a:latin typeface="Arial"/>
              <a:ea typeface="Arial"/>
              <a:cs typeface="Arial"/>
              <a:sym typeface="Arial"/>
            </a:endParaRPr>
          </a:p>
        </p:txBody>
      </p:sp>
      <p:sp>
        <p:nvSpPr>
          <p:cNvPr id="475" name="Google Shape;475;p29"/>
          <p:cNvSpPr/>
          <p:nvPr/>
        </p:nvSpPr>
        <p:spPr>
          <a:xfrm>
            <a:off x="9273913" y="2619975"/>
            <a:ext cx="2438908" cy="1234249"/>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Repeat Purchase Rates, Customer Retention, Brand Advocacy &amp; Referrals (internal data</a:t>
            </a:r>
            <a:r>
              <a:rPr lang="en-US" sz="1700">
                <a:latin typeface="Lato"/>
                <a:ea typeface="Lato"/>
                <a:cs typeface="Lato"/>
                <a:sym typeface="Lato"/>
              </a:rPr>
              <a:t>)</a:t>
            </a:r>
            <a:endParaRPr b="0" i="0" sz="1530" u="none" cap="none" strike="noStrike">
              <a:solidFill>
                <a:schemeClr val="dk1"/>
              </a:solidFill>
              <a:latin typeface="Arial"/>
              <a:ea typeface="Arial"/>
              <a:cs typeface="Arial"/>
              <a:sym typeface="Arial"/>
            </a:endParaRPr>
          </a:p>
        </p:txBody>
      </p:sp>
      <p:sp>
        <p:nvSpPr>
          <p:cNvPr id="476" name="Google Shape;476;p29"/>
          <p:cNvSpPr/>
          <p:nvPr/>
        </p:nvSpPr>
        <p:spPr>
          <a:xfrm>
            <a:off x="476131" y="3854225"/>
            <a:ext cx="1481060" cy="1573668"/>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Why It Matters</a:t>
            </a:r>
            <a:endParaRPr b="0" i="0" sz="1530" u="none" cap="none" strike="noStrike">
              <a:solidFill>
                <a:schemeClr val="dk1"/>
              </a:solidFill>
              <a:latin typeface="Arial"/>
              <a:ea typeface="Arial"/>
              <a:cs typeface="Arial"/>
              <a:sym typeface="Arial"/>
            </a:endParaRPr>
          </a:p>
        </p:txBody>
      </p:sp>
      <p:sp>
        <p:nvSpPr>
          <p:cNvPr id="477" name="Google Shape;477;p29"/>
          <p:cNvSpPr/>
          <p:nvPr/>
        </p:nvSpPr>
        <p:spPr>
          <a:xfrm>
            <a:off x="1957191" y="3854225"/>
            <a:ext cx="2438908" cy="1573668"/>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Determines how easily consumers recognize the brand when making purchase decisions.</a:t>
            </a:r>
            <a:endParaRPr b="0" i="0" sz="1530" u="none" cap="none" strike="noStrike">
              <a:solidFill>
                <a:schemeClr val="dk1"/>
              </a:solidFill>
              <a:latin typeface="Arial"/>
              <a:ea typeface="Arial"/>
              <a:cs typeface="Arial"/>
              <a:sym typeface="Arial"/>
            </a:endParaRPr>
          </a:p>
        </p:txBody>
      </p:sp>
      <p:sp>
        <p:nvSpPr>
          <p:cNvPr id="478" name="Google Shape;478;p29"/>
          <p:cNvSpPr/>
          <p:nvPr/>
        </p:nvSpPr>
        <p:spPr>
          <a:xfrm>
            <a:off x="4396098" y="3854225"/>
            <a:ext cx="2438908" cy="1573668"/>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Reflects consumer confidence in brand quality &amp; reliability, impacting pricing power.</a:t>
            </a:r>
            <a:endParaRPr b="0" i="0" sz="1530" u="none" cap="none" strike="noStrike">
              <a:solidFill>
                <a:schemeClr val="dk1"/>
              </a:solidFill>
              <a:latin typeface="Arial"/>
              <a:ea typeface="Arial"/>
              <a:cs typeface="Arial"/>
              <a:sym typeface="Arial"/>
            </a:endParaRPr>
          </a:p>
        </p:txBody>
      </p:sp>
      <p:sp>
        <p:nvSpPr>
          <p:cNvPr id="479" name="Google Shape;479;p29"/>
          <p:cNvSpPr/>
          <p:nvPr/>
        </p:nvSpPr>
        <p:spPr>
          <a:xfrm>
            <a:off x="6835006" y="3854225"/>
            <a:ext cx="2438908" cy="1573668"/>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Captures emotional &amp; cultural connection, influencing long-term brand relevance.</a:t>
            </a:r>
            <a:endParaRPr b="0" i="0" sz="1530" u="none" cap="none" strike="noStrike">
              <a:solidFill>
                <a:schemeClr val="dk1"/>
              </a:solidFill>
              <a:latin typeface="Arial"/>
              <a:ea typeface="Arial"/>
              <a:cs typeface="Arial"/>
              <a:sym typeface="Arial"/>
            </a:endParaRPr>
          </a:p>
        </p:txBody>
      </p:sp>
      <p:sp>
        <p:nvSpPr>
          <p:cNvPr id="480" name="Google Shape;480;p29"/>
          <p:cNvSpPr/>
          <p:nvPr/>
        </p:nvSpPr>
        <p:spPr>
          <a:xfrm>
            <a:off x="9273913" y="3854225"/>
            <a:ext cx="2438908" cy="1573668"/>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Converts brand recognition into sustained revenue through repeat customers &amp; organic marketing.</a:t>
            </a:r>
            <a:endParaRPr b="0" i="0" sz="1530" u="none" cap="none" strike="noStrike">
              <a:solidFill>
                <a:schemeClr val="dk1"/>
              </a:solidFill>
              <a:latin typeface="Arial"/>
              <a:ea typeface="Arial"/>
              <a:cs typeface="Arial"/>
              <a:sym typeface="Arial"/>
            </a:endParaRPr>
          </a:p>
        </p:txBody>
      </p:sp>
      <p:sp>
        <p:nvSpPr>
          <p:cNvPr id="481" name="Google Shape;481;p29"/>
          <p:cNvSpPr/>
          <p:nvPr/>
        </p:nvSpPr>
        <p:spPr>
          <a:xfrm>
            <a:off x="0" y="5904024"/>
            <a:ext cx="12188952" cy="952262"/>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9"/>
          <p:cNvSpPr/>
          <p:nvPr/>
        </p:nvSpPr>
        <p:spPr>
          <a:xfrm>
            <a:off x="-19045" y="6083122"/>
            <a:ext cx="12227100" cy="350100"/>
          </a:xfrm>
          <a:prstGeom prst="rect">
            <a:avLst/>
          </a:prstGeom>
          <a:noFill/>
          <a:ln>
            <a:noFill/>
          </a:ln>
        </p:spPr>
        <p:txBody>
          <a:bodyPr anchorCtr="0" anchor="ctr" bIns="0" lIns="0" spcFirstLastPara="1" rIns="0" wrap="square" tIns="0">
            <a:noAutofit/>
          </a:bodyPr>
          <a:lstStyle/>
          <a:p>
            <a:pPr indent="0" lvl="0" marL="0" marR="0" rtl="0" algn="ctr">
              <a:lnSpc>
                <a:spcPct val="136148"/>
              </a:lnSpc>
              <a:spcBef>
                <a:spcPts val="0"/>
              </a:spcBef>
              <a:spcAft>
                <a:spcPts val="0"/>
              </a:spcAft>
              <a:buClr>
                <a:srgbClr val="FFFFFF"/>
              </a:buClr>
              <a:buSzPts val="2025"/>
              <a:buFont typeface="Lato"/>
              <a:buNone/>
            </a:pPr>
            <a:r>
              <a:rPr b="0" i="0" lang="en-US" sz="2025" u="none" cap="none" strike="noStrike">
                <a:solidFill>
                  <a:srgbClr val="FFFFFF"/>
                </a:solidFill>
                <a:latin typeface="Lato"/>
                <a:ea typeface="Lato"/>
                <a:cs typeface="Lato"/>
                <a:sym typeface="Lato"/>
              </a:rPr>
              <a:t>The brand equity score is calculated based on the weighted impact of these four key components.</a:t>
            </a:r>
            <a:endParaRPr b="0" i="0" sz="1800" u="none" cap="none" strike="noStrike">
              <a:solidFill>
                <a:schemeClr val="dk1"/>
              </a:solidFill>
              <a:latin typeface="Arial"/>
              <a:ea typeface="Arial"/>
              <a:cs typeface="Arial"/>
              <a:sym typeface="Arial"/>
            </a:endParaRPr>
          </a:p>
        </p:txBody>
      </p:sp>
      <p:sp>
        <p:nvSpPr>
          <p:cNvPr id="483" name="Google Shape;483;p29"/>
          <p:cNvSpPr/>
          <p:nvPr/>
        </p:nvSpPr>
        <p:spPr>
          <a:xfrm>
            <a:off x="-761809" y="6509007"/>
            <a:ext cx="12760309" cy="196478"/>
          </a:xfrm>
          <a:prstGeom prst="rect">
            <a:avLst/>
          </a:prstGeom>
          <a:noFill/>
          <a:ln>
            <a:noFill/>
          </a:ln>
        </p:spPr>
        <p:txBody>
          <a:bodyPr anchorCtr="0" anchor="t" bIns="0" lIns="0" spcFirstLastPara="1" rIns="0" wrap="square" tIns="0">
            <a:noAutofit/>
          </a:bodyPr>
          <a:lstStyle/>
          <a:p>
            <a:pPr indent="0" lvl="0" marL="0" marR="0" rtl="0" algn="r">
              <a:lnSpc>
                <a:spcPct val="143333"/>
              </a:lnSpc>
              <a:spcBef>
                <a:spcPts val="0"/>
              </a:spcBef>
              <a:spcAft>
                <a:spcPts val="0"/>
              </a:spcAft>
              <a:buClr>
                <a:srgbClr val="FFFFFF"/>
              </a:buClr>
              <a:buSzPts val="1080"/>
              <a:buFont typeface="Lato"/>
              <a:buNone/>
            </a:pPr>
            <a:r>
              <a:rPr b="0" i="0" lang="en-US" sz="1080" u="none" cap="none" strike="noStrike">
                <a:solidFill>
                  <a:srgbClr val="FFFFFF"/>
                </a:solidFill>
                <a:latin typeface="Lato"/>
                <a:ea typeface="Lato"/>
                <a:cs typeface="Lato"/>
                <a:sym typeface="Lato"/>
              </a:rPr>
              <a:t>*Based on the provided context on Brand Equity Scoring.</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488" name="Shape 488"/>
        <p:cNvGrpSpPr/>
        <p:nvPr/>
      </p:nvGrpSpPr>
      <p:grpSpPr>
        <a:xfrm>
          <a:off x="0" y="0"/>
          <a:ext cx="0" cy="0"/>
          <a:chOff x="0" y="0"/>
          <a:chExt cx="0" cy="0"/>
        </a:xfrm>
      </p:grpSpPr>
      <p:pic>
        <p:nvPicPr>
          <p:cNvPr id="489" name="Google Shape;489;p30"/>
          <p:cNvPicPr preferRelativeResize="0"/>
          <p:nvPr/>
        </p:nvPicPr>
        <p:blipFill rotWithShape="1">
          <a:blip r:embed="rId3">
            <a:alphaModFix/>
          </a:blip>
          <a:srcRect b="0" l="0" r="0" t="0"/>
          <a:stretch/>
        </p:blipFill>
        <p:spPr>
          <a:xfrm>
            <a:off x="0" y="-48168"/>
            <a:ext cx="6742014" cy="1066533"/>
          </a:xfrm>
          <a:prstGeom prst="rect">
            <a:avLst/>
          </a:prstGeom>
          <a:noFill/>
          <a:ln>
            <a:noFill/>
          </a:ln>
        </p:spPr>
      </p:pic>
      <p:sp>
        <p:nvSpPr>
          <p:cNvPr id="490" name="Google Shape;490;p30"/>
          <p:cNvSpPr/>
          <p:nvPr/>
        </p:nvSpPr>
        <p:spPr>
          <a:xfrm>
            <a:off x="476128" y="313350"/>
            <a:ext cx="6089100" cy="327600"/>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SCORING COMPONENTS</a:t>
            </a:r>
            <a:endParaRPr b="0" i="0" sz="1800" u="none" cap="none" strike="noStrike">
              <a:solidFill>
                <a:schemeClr val="dk1"/>
              </a:solidFill>
              <a:latin typeface="Arial"/>
              <a:ea typeface="Arial"/>
              <a:cs typeface="Arial"/>
              <a:sym typeface="Arial"/>
            </a:endParaRPr>
          </a:p>
        </p:txBody>
      </p:sp>
      <p:sp>
        <p:nvSpPr>
          <p:cNvPr id="491" name="Google Shape;491;p30"/>
          <p:cNvSpPr/>
          <p:nvPr/>
        </p:nvSpPr>
        <p:spPr>
          <a:xfrm>
            <a:off x="476139" y="1137475"/>
            <a:ext cx="11236800" cy="5353800"/>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2" name="Google Shape;492;p30"/>
          <p:cNvPicPr preferRelativeResize="0"/>
          <p:nvPr/>
        </p:nvPicPr>
        <p:blipFill rotWithShape="1">
          <a:blip r:embed="rId4">
            <a:alphaModFix/>
          </a:blip>
          <a:srcRect b="0" l="0" r="0" t="0"/>
          <a:stretch/>
        </p:blipFill>
        <p:spPr>
          <a:xfrm>
            <a:off x="476125" y="1137476"/>
            <a:ext cx="11255725" cy="5365049"/>
          </a:xfrm>
          <a:prstGeom prst="rect">
            <a:avLst/>
          </a:prstGeom>
          <a:noFill/>
          <a:ln>
            <a:noFill/>
          </a:ln>
        </p:spPr>
      </p:pic>
      <p:pic>
        <p:nvPicPr>
          <p:cNvPr id="493" name="Google Shape;493;p30"/>
          <p:cNvPicPr preferRelativeResize="0"/>
          <p:nvPr/>
        </p:nvPicPr>
        <p:blipFill rotWithShape="1">
          <a:blip r:embed="rId5">
            <a:alphaModFix/>
          </a:blip>
          <a:srcRect b="0" l="0" r="-1513" t="0"/>
          <a:stretch/>
        </p:blipFill>
        <p:spPr>
          <a:xfrm>
            <a:off x="476125" y="1137475"/>
            <a:ext cx="11715874" cy="5353850"/>
          </a:xfrm>
          <a:prstGeom prst="rect">
            <a:avLst/>
          </a:prstGeom>
          <a:noFill/>
          <a:ln>
            <a:noFill/>
          </a:ln>
        </p:spPr>
      </p:pic>
      <p:sp>
        <p:nvSpPr>
          <p:cNvPr id="494" name="Google Shape;494;p30"/>
          <p:cNvSpPr/>
          <p:nvPr/>
        </p:nvSpPr>
        <p:spPr>
          <a:xfrm>
            <a:off x="476139" y="1137475"/>
            <a:ext cx="1880700" cy="5025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Component</a:t>
            </a:r>
            <a:endParaRPr b="0" i="0" sz="1530" u="none" cap="none" strike="noStrike">
              <a:solidFill>
                <a:schemeClr val="dk1"/>
              </a:solidFill>
              <a:latin typeface="Arial"/>
              <a:ea typeface="Arial"/>
              <a:cs typeface="Arial"/>
              <a:sym typeface="Arial"/>
            </a:endParaRPr>
          </a:p>
        </p:txBody>
      </p:sp>
      <p:sp>
        <p:nvSpPr>
          <p:cNvPr id="495" name="Google Shape;495;p30"/>
          <p:cNvSpPr/>
          <p:nvPr/>
        </p:nvSpPr>
        <p:spPr>
          <a:xfrm>
            <a:off x="2356738" y="1137475"/>
            <a:ext cx="2339100" cy="5025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Awareness</a:t>
            </a:r>
            <a:endParaRPr b="0" i="0" sz="1530" u="none" cap="none" strike="noStrike">
              <a:solidFill>
                <a:schemeClr val="dk1"/>
              </a:solidFill>
              <a:latin typeface="Arial"/>
              <a:ea typeface="Arial"/>
              <a:cs typeface="Arial"/>
              <a:sym typeface="Arial"/>
            </a:endParaRPr>
          </a:p>
        </p:txBody>
      </p:sp>
      <p:sp>
        <p:nvSpPr>
          <p:cNvPr id="496" name="Google Shape;496;p30"/>
          <p:cNvSpPr/>
          <p:nvPr/>
        </p:nvSpPr>
        <p:spPr>
          <a:xfrm>
            <a:off x="4695759" y="1137475"/>
            <a:ext cx="2339100" cy="5025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Esteem</a:t>
            </a:r>
            <a:endParaRPr b="0" i="0" sz="1530" u="none" cap="none" strike="noStrike">
              <a:solidFill>
                <a:schemeClr val="dk1"/>
              </a:solidFill>
              <a:latin typeface="Arial"/>
              <a:ea typeface="Arial"/>
              <a:cs typeface="Arial"/>
              <a:sym typeface="Arial"/>
            </a:endParaRPr>
          </a:p>
        </p:txBody>
      </p:sp>
      <p:sp>
        <p:nvSpPr>
          <p:cNvPr id="497" name="Google Shape;497;p30"/>
          <p:cNvSpPr/>
          <p:nvPr/>
        </p:nvSpPr>
        <p:spPr>
          <a:xfrm>
            <a:off x="7034779" y="1137475"/>
            <a:ext cx="2339100" cy="5025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Association</a:t>
            </a:r>
            <a:endParaRPr b="0" i="0" sz="1530" u="none" cap="none" strike="noStrike">
              <a:solidFill>
                <a:schemeClr val="dk1"/>
              </a:solidFill>
              <a:latin typeface="Arial"/>
              <a:ea typeface="Arial"/>
              <a:cs typeface="Arial"/>
              <a:sym typeface="Arial"/>
            </a:endParaRPr>
          </a:p>
        </p:txBody>
      </p:sp>
      <p:sp>
        <p:nvSpPr>
          <p:cNvPr id="498" name="Google Shape;498;p30"/>
          <p:cNvSpPr/>
          <p:nvPr/>
        </p:nvSpPr>
        <p:spPr>
          <a:xfrm>
            <a:off x="9610050" y="1137325"/>
            <a:ext cx="2388600" cy="502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Loyalty</a:t>
            </a:r>
            <a:endParaRPr b="0" i="0" sz="1530" u="none" cap="none" strike="noStrike">
              <a:solidFill>
                <a:schemeClr val="dk1"/>
              </a:solidFill>
              <a:latin typeface="Arial"/>
              <a:ea typeface="Arial"/>
              <a:cs typeface="Arial"/>
              <a:sym typeface="Arial"/>
            </a:endParaRPr>
          </a:p>
        </p:txBody>
      </p:sp>
      <p:sp>
        <p:nvSpPr>
          <p:cNvPr id="499" name="Google Shape;499;p30"/>
          <p:cNvSpPr/>
          <p:nvPr/>
        </p:nvSpPr>
        <p:spPr>
          <a:xfrm>
            <a:off x="476139" y="1640184"/>
            <a:ext cx="1880700" cy="4524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Weight (%)</a:t>
            </a:r>
            <a:endParaRPr b="0" i="0" sz="1530" u="none" cap="none" strike="noStrike">
              <a:solidFill>
                <a:schemeClr val="dk1"/>
              </a:solidFill>
              <a:latin typeface="Arial"/>
              <a:ea typeface="Arial"/>
              <a:cs typeface="Arial"/>
              <a:sym typeface="Arial"/>
            </a:endParaRPr>
          </a:p>
        </p:txBody>
      </p:sp>
      <p:sp>
        <p:nvSpPr>
          <p:cNvPr id="500" name="Google Shape;500;p30"/>
          <p:cNvSpPr/>
          <p:nvPr/>
        </p:nvSpPr>
        <p:spPr>
          <a:xfrm>
            <a:off x="2356738" y="1640184"/>
            <a:ext cx="2339100" cy="4524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501" name="Google Shape;501;p30"/>
          <p:cNvSpPr/>
          <p:nvPr/>
        </p:nvSpPr>
        <p:spPr>
          <a:xfrm>
            <a:off x="4695759" y="1640184"/>
            <a:ext cx="2339100" cy="4524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30%</a:t>
            </a:r>
            <a:endParaRPr b="0" i="0" sz="1530" u="none" cap="none" strike="noStrike">
              <a:solidFill>
                <a:schemeClr val="dk1"/>
              </a:solidFill>
              <a:latin typeface="Arial"/>
              <a:ea typeface="Arial"/>
              <a:cs typeface="Arial"/>
              <a:sym typeface="Arial"/>
            </a:endParaRPr>
          </a:p>
        </p:txBody>
      </p:sp>
      <p:sp>
        <p:nvSpPr>
          <p:cNvPr id="502" name="Google Shape;502;p30"/>
          <p:cNvSpPr/>
          <p:nvPr/>
        </p:nvSpPr>
        <p:spPr>
          <a:xfrm>
            <a:off x="7034779" y="1640184"/>
            <a:ext cx="2339100" cy="4524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503" name="Google Shape;503;p30"/>
          <p:cNvSpPr/>
          <p:nvPr/>
        </p:nvSpPr>
        <p:spPr>
          <a:xfrm>
            <a:off x="9373799" y="1640184"/>
            <a:ext cx="2339100" cy="4524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20%</a:t>
            </a:r>
            <a:endParaRPr b="0" i="0" sz="1530" u="none" cap="none" strike="noStrike">
              <a:solidFill>
                <a:schemeClr val="dk1"/>
              </a:solidFill>
              <a:latin typeface="Arial"/>
              <a:ea typeface="Arial"/>
              <a:cs typeface="Arial"/>
              <a:sym typeface="Arial"/>
            </a:endParaRPr>
          </a:p>
        </p:txBody>
      </p:sp>
      <p:sp>
        <p:nvSpPr>
          <p:cNvPr id="504" name="Google Shape;504;p30"/>
          <p:cNvSpPr/>
          <p:nvPr/>
        </p:nvSpPr>
        <p:spPr>
          <a:xfrm>
            <a:off x="476231" y="2174473"/>
            <a:ext cx="1880700" cy="8547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How It’s Measured</a:t>
            </a:r>
            <a:endParaRPr b="0" i="0" sz="1530" u="none" cap="none" strike="noStrike">
              <a:solidFill>
                <a:schemeClr val="dk1"/>
              </a:solidFill>
              <a:latin typeface="Arial"/>
              <a:ea typeface="Arial"/>
              <a:cs typeface="Arial"/>
              <a:sym typeface="Arial"/>
            </a:endParaRPr>
          </a:p>
        </p:txBody>
      </p:sp>
      <p:sp>
        <p:nvSpPr>
          <p:cNvPr id="505" name="Google Shape;505;p30"/>
          <p:cNvSpPr/>
          <p:nvPr/>
        </p:nvSpPr>
        <p:spPr>
          <a:xfrm>
            <a:off x="2446420" y="2226436"/>
            <a:ext cx="2339100" cy="8547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Share of Voice (SOV), Search Trends, Media Coverage</a:t>
            </a:r>
            <a:endParaRPr b="0" i="0" sz="1530" u="none" cap="none" strike="noStrike">
              <a:solidFill>
                <a:schemeClr val="dk1"/>
              </a:solidFill>
              <a:latin typeface="Arial"/>
              <a:ea typeface="Arial"/>
              <a:cs typeface="Arial"/>
              <a:sym typeface="Arial"/>
            </a:endParaRPr>
          </a:p>
        </p:txBody>
      </p:sp>
      <p:sp>
        <p:nvSpPr>
          <p:cNvPr id="506" name="Google Shape;506;p30"/>
          <p:cNvSpPr/>
          <p:nvPr/>
        </p:nvSpPr>
        <p:spPr>
          <a:xfrm>
            <a:off x="4875125" y="2226488"/>
            <a:ext cx="2302500" cy="8547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Net Promoter Score (NPS), Sentiment Analysis, Consumer Trust Ratings</a:t>
            </a:r>
            <a:endParaRPr b="0" i="0" sz="1530" u="none" cap="none" strike="noStrike">
              <a:solidFill>
                <a:schemeClr val="dk1"/>
              </a:solidFill>
              <a:latin typeface="Arial"/>
              <a:ea typeface="Arial"/>
              <a:cs typeface="Arial"/>
              <a:sym typeface="Arial"/>
            </a:endParaRPr>
          </a:p>
        </p:txBody>
      </p:sp>
      <p:sp>
        <p:nvSpPr>
          <p:cNvPr id="507" name="Google Shape;507;p30"/>
          <p:cNvSpPr/>
          <p:nvPr/>
        </p:nvSpPr>
        <p:spPr>
          <a:xfrm>
            <a:off x="7177627" y="2259498"/>
            <a:ext cx="2339100" cy="8547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Consumer Surveys, Social Media Thematic Analysis, Brand Differentiation Index</a:t>
            </a:r>
            <a:endParaRPr b="0" i="0" sz="1530" u="none" cap="none" strike="noStrike">
              <a:solidFill>
                <a:schemeClr val="dk1"/>
              </a:solidFill>
              <a:latin typeface="Arial"/>
              <a:ea typeface="Arial"/>
              <a:cs typeface="Arial"/>
              <a:sym typeface="Arial"/>
            </a:endParaRPr>
          </a:p>
        </p:txBody>
      </p:sp>
      <p:sp>
        <p:nvSpPr>
          <p:cNvPr id="508" name="Google Shape;508;p30"/>
          <p:cNvSpPr/>
          <p:nvPr/>
        </p:nvSpPr>
        <p:spPr>
          <a:xfrm>
            <a:off x="9572199" y="2259548"/>
            <a:ext cx="2339100" cy="8547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Repeat Purchase Rates, Customer Retention, Brand Advocacy &amp; Referrals</a:t>
            </a:r>
            <a:endParaRPr b="0" i="0" sz="1530" u="none" cap="none" strike="noStrike">
              <a:solidFill>
                <a:schemeClr val="dk1"/>
              </a:solidFill>
              <a:latin typeface="Arial"/>
              <a:ea typeface="Arial"/>
              <a:cs typeface="Arial"/>
              <a:sym typeface="Arial"/>
            </a:endParaRPr>
          </a:p>
        </p:txBody>
      </p:sp>
      <p:sp>
        <p:nvSpPr>
          <p:cNvPr id="509" name="Google Shape;509;p30"/>
          <p:cNvSpPr/>
          <p:nvPr/>
        </p:nvSpPr>
        <p:spPr>
          <a:xfrm>
            <a:off x="476156" y="3215099"/>
            <a:ext cx="1880700" cy="15600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Why This Weight for Nike?</a:t>
            </a:r>
            <a:endParaRPr b="0" i="0" sz="1530" u="none" cap="none" strike="noStrike">
              <a:solidFill>
                <a:schemeClr val="dk1"/>
              </a:solidFill>
              <a:latin typeface="Arial"/>
              <a:ea typeface="Arial"/>
              <a:cs typeface="Arial"/>
              <a:sym typeface="Arial"/>
            </a:endParaRPr>
          </a:p>
        </p:txBody>
      </p:sp>
      <p:sp>
        <p:nvSpPr>
          <p:cNvPr id="510" name="Google Shape;510;p30"/>
          <p:cNvSpPr/>
          <p:nvPr/>
        </p:nvSpPr>
        <p:spPr>
          <a:xfrm>
            <a:off x="2356795" y="3215099"/>
            <a:ext cx="2339100" cy="15600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 is one of the most recognizable brands globally, but sustained awareness is critical to defending its market share from Adidas &amp; Under Armour.</a:t>
            </a:r>
            <a:endParaRPr b="0" i="0" sz="1530" u="none" cap="none" strike="noStrike">
              <a:solidFill>
                <a:schemeClr val="dk1"/>
              </a:solidFill>
              <a:latin typeface="Arial"/>
              <a:ea typeface="Arial"/>
              <a:cs typeface="Arial"/>
              <a:sym typeface="Arial"/>
            </a:endParaRPr>
          </a:p>
        </p:txBody>
      </p:sp>
      <p:sp>
        <p:nvSpPr>
          <p:cNvPr id="511" name="Google Shape;511;p30"/>
          <p:cNvSpPr/>
          <p:nvPr/>
        </p:nvSpPr>
        <p:spPr>
          <a:xfrm>
            <a:off x="4838518" y="3215099"/>
            <a:ext cx="2339100" cy="15600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Consumers trust Nike’s quality, but past controversies (e.g., labor practices, athlete sponsorship issues) mean Esteem needs continuous reinforcement.</a:t>
            </a:r>
            <a:endParaRPr b="0" i="0" sz="1530" u="none" cap="none" strike="noStrike">
              <a:solidFill>
                <a:schemeClr val="dk1"/>
              </a:solidFill>
              <a:latin typeface="Arial"/>
              <a:ea typeface="Arial"/>
              <a:cs typeface="Arial"/>
              <a:sym typeface="Arial"/>
            </a:endParaRPr>
          </a:p>
        </p:txBody>
      </p:sp>
      <p:sp>
        <p:nvSpPr>
          <p:cNvPr id="512" name="Google Shape;512;p30"/>
          <p:cNvSpPr/>
          <p:nvPr/>
        </p:nvSpPr>
        <p:spPr>
          <a:xfrm>
            <a:off x="7134575" y="3281213"/>
            <a:ext cx="2581500" cy="15600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 is deeply associated with performance, empowerment, and culture, but faces competition from Adidas in fashion/lifestyle segments.</a:t>
            </a:r>
            <a:endParaRPr b="0" i="0" sz="1530" u="none" cap="none" strike="noStrike">
              <a:solidFill>
                <a:schemeClr val="dk1"/>
              </a:solidFill>
              <a:latin typeface="Arial"/>
              <a:ea typeface="Arial"/>
              <a:cs typeface="Arial"/>
              <a:sym typeface="Arial"/>
            </a:endParaRPr>
          </a:p>
        </p:txBody>
      </p:sp>
      <p:sp>
        <p:nvSpPr>
          <p:cNvPr id="513" name="Google Shape;513;p30"/>
          <p:cNvSpPr/>
          <p:nvPr/>
        </p:nvSpPr>
        <p:spPr>
          <a:xfrm>
            <a:off x="9659399" y="3336162"/>
            <a:ext cx="2339100" cy="15600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 and SNKRS loyalty programs drive high retention, but loyalty needs reinforcement in new digital commerce spaces.</a:t>
            </a:r>
            <a:endParaRPr b="0" i="0" sz="1530" u="none" cap="none" strike="noStrike">
              <a:solidFill>
                <a:schemeClr val="dk1"/>
              </a:solidFill>
              <a:latin typeface="Arial"/>
              <a:ea typeface="Arial"/>
              <a:cs typeface="Arial"/>
              <a:sym typeface="Arial"/>
            </a:endParaRPr>
          </a:p>
        </p:txBody>
      </p:sp>
      <p:sp>
        <p:nvSpPr>
          <p:cNvPr id="514" name="Google Shape;514;p30"/>
          <p:cNvSpPr/>
          <p:nvPr/>
        </p:nvSpPr>
        <p:spPr>
          <a:xfrm>
            <a:off x="476131" y="5014384"/>
            <a:ext cx="1880700" cy="1324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Hypothetical Nike Example</a:t>
            </a:r>
            <a:endParaRPr b="0" i="0" sz="1530" u="none" cap="none" strike="noStrike">
              <a:solidFill>
                <a:schemeClr val="dk1"/>
              </a:solidFill>
              <a:latin typeface="Arial"/>
              <a:ea typeface="Arial"/>
              <a:cs typeface="Arial"/>
              <a:sym typeface="Arial"/>
            </a:endParaRPr>
          </a:p>
        </p:txBody>
      </p:sp>
      <p:sp>
        <p:nvSpPr>
          <p:cNvPr id="515" name="Google Shape;515;p30"/>
          <p:cNvSpPr/>
          <p:nvPr/>
        </p:nvSpPr>
        <p:spPr>
          <a:xfrm>
            <a:off x="2457882" y="4997334"/>
            <a:ext cx="2339100" cy="1324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 dominates SOV (47%) but faces strong digital ad competition from Adidas (36%).</a:t>
            </a:r>
            <a:endParaRPr b="0" i="0" sz="1530" u="none" cap="none" strike="noStrike">
              <a:solidFill>
                <a:schemeClr val="dk1"/>
              </a:solidFill>
              <a:latin typeface="Arial"/>
              <a:ea typeface="Arial"/>
              <a:cs typeface="Arial"/>
              <a:sym typeface="Arial"/>
            </a:endParaRPr>
          </a:p>
        </p:txBody>
      </p:sp>
      <p:sp>
        <p:nvSpPr>
          <p:cNvPr id="516" name="Google Shape;516;p30"/>
          <p:cNvSpPr/>
          <p:nvPr/>
        </p:nvSpPr>
        <p:spPr>
          <a:xfrm>
            <a:off x="4856830" y="5118284"/>
            <a:ext cx="2339100" cy="1324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Nike’s NPS = 72, higher than Adidas (55) but with occasional negative sentiment spikes.</a:t>
            </a:r>
            <a:endParaRPr b="0" i="0" sz="1530" u="none" cap="none" strike="noStrike">
              <a:solidFill>
                <a:schemeClr val="dk1"/>
              </a:solidFill>
              <a:latin typeface="Arial"/>
              <a:ea typeface="Arial"/>
              <a:cs typeface="Arial"/>
              <a:sym typeface="Arial"/>
            </a:endParaRPr>
          </a:p>
        </p:txBody>
      </p:sp>
      <p:sp>
        <p:nvSpPr>
          <p:cNvPr id="517" name="Google Shape;517;p30"/>
          <p:cNvSpPr/>
          <p:nvPr/>
        </p:nvSpPr>
        <p:spPr>
          <a:xfrm>
            <a:off x="7255777" y="5118284"/>
            <a:ext cx="2339100" cy="1324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 = "Performance &amp; Innovation" (85% consumer alignment), Adidas = "Streetwear &amp; Culture" (82% alignment).</a:t>
            </a:r>
            <a:endParaRPr b="0" i="0" sz="1530" u="none" cap="none" strike="noStrike">
              <a:solidFill>
                <a:schemeClr val="dk1"/>
              </a:solidFill>
              <a:latin typeface="Arial"/>
              <a:ea typeface="Arial"/>
              <a:cs typeface="Arial"/>
              <a:sym typeface="Arial"/>
            </a:endParaRPr>
          </a:p>
        </p:txBody>
      </p:sp>
      <p:sp>
        <p:nvSpPr>
          <p:cNvPr id="518" name="Google Shape;518;p30"/>
          <p:cNvSpPr/>
          <p:nvPr/>
        </p:nvSpPr>
        <p:spPr>
          <a:xfrm>
            <a:off x="9610049" y="5118059"/>
            <a:ext cx="2339100" cy="1324800"/>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Nike’s repeat purchase rate = 60% among Nike+ members, higher than Adidas Confirmed users (45%).</a:t>
            </a:r>
            <a:endParaRPr b="0" i="0" sz="1530" u="none" cap="none" strike="noStrike">
              <a:solidFill>
                <a:schemeClr val="dk1"/>
              </a:solidFill>
              <a:latin typeface="Arial"/>
              <a:ea typeface="Arial"/>
              <a:cs typeface="Arial"/>
              <a:sym typeface="Arial"/>
            </a:endParaRPr>
          </a:p>
        </p:txBody>
      </p:sp>
      <p:pic>
        <p:nvPicPr>
          <p:cNvPr id="519" name="Google Shape;519;p30"/>
          <p:cNvPicPr preferRelativeResize="0"/>
          <p:nvPr/>
        </p:nvPicPr>
        <p:blipFill rotWithShape="1">
          <a:blip r:embed="rId6">
            <a:alphaModFix/>
          </a:blip>
          <a:srcRect b="0" l="0" r="0" t="0"/>
          <a:stretch/>
        </p:blipFill>
        <p:spPr>
          <a:xfrm>
            <a:off x="142839" y="6509324"/>
            <a:ext cx="952262" cy="204123"/>
          </a:xfrm>
          <a:prstGeom prst="rect">
            <a:avLst/>
          </a:prstGeom>
          <a:noFill/>
          <a:ln>
            <a:noFill/>
          </a:ln>
        </p:spPr>
      </p:pic>
      <p:sp>
        <p:nvSpPr>
          <p:cNvPr id="520" name="Google Shape;520;p30"/>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521" name="Google Shape;521;p30"/>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30"/>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527" name="Shape 527"/>
        <p:cNvGrpSpPr/>
        <p:nvPr/>
      </p:nvGrpSpPr>
      <p:grpSpPr>
        <a:xfrm>
          <a:off x="0" y="0"/>
          <a:ext cx="0" cy="0"/>
          <a:chOff x="0" y="0"/>
          <a:chExt cx="0" cy="0"/>
        </a:xfrm>
      </p:grpSpPr>
      <p:pic>
        <p:nvPicPr>
          <p:cNvPr id="528" name="Google Shape;528;p31"/>
          <p:cNvPicPr preferRelativeResize="0"/>
          <p:nvPr/>
        </p:nvPicPr>
        <p:blipFill rotWithShape="1">
          <a:blip r:embed="rId3">
            <a:alphaModFix/>
          </a:blip>
          <a:srcRect b="0" l="0" r="0" t="0"/>
          <a:stretch/>
        </p:blipFill>
        <p:spPr>
          <a:xfrm>
            <a:off x="0" y="2565791"/>
            <a:ext cx="3285303" cy="1723594"/>
          </a:xfrm>
          <a:prstGeom prst="rect">
            <a:avLst/>
          </a:prstGeom>
          <a:noFill/>
          <a:ln>
            <a:noFill/>
          </a:ln>
        </p:spPr>
      </p:pic>
      <p:sp>
        <p:nvSpPr>
          <p:cNvPr id="529" name="Google Shape;529;p31"/>
          <p:cNvSpPr/>
          <p:nvPr/>
        </p:nvSpPr>
        <p:spPr>
          <a:xfrm>
            <a:off x="476131" y="2927313"/>
            <a:ext cx="2419616" cy="982466"/>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THE FOUR PILLARS OF BRAND EQUITY</a:t>
            </a:r>
            <a:endParaRPr b="0" i="0" sz="1800" u="none" cap="none" strike="noStrike">
              <a:solidFill>
                <a:schemeClr val="dk1"/>
              </a:solidFill>
              <a:latin typeface="Arial"/>
              <a:ea typeface="Arial"/>
              <a:cs typeface="Arial"/>
              <a:sym typeface="Arial"/>
            </a:endParaRPr>
          </a:p>
        </p:txBody>
      </p:sp>
      <p:pic>
        <p:nvPicPr>
          <p:cNvPr id="530" name="Google Shape;530;p31"/>
          <p:cNvPicPr preferRelativeResize="0"/>
          <p:nvPr/>
        </p:nvPicPr>
        <p:blipFill rotWithShape="1">
          <a:blip r:embed="rId4">
            <a:alphaModFix/>
          </a:blip>
          <a:srcRect b="0" l="0" r="0" t="0"/>
          <a:stretch/>
        </p:blipFill>
        <p:spPr>
          <a:xfrm>
            <a:off x="6883027" y="2037174"/>
            <a:ext cx="542789" cy="542789"/>
          </a:xfrm>
          <a:prstGeom prst="rect">
            <a:avLst/>
          </a:prstGeom>
          <a:noFill/>
          <a:ln>
            <a:noFill/>
          </a:ln>
        </p:spPr>
      </p:pic>
      <p:pic>
        <p:nvPicPr>
          <p:cNvPr id="531" name="Google Shape;531;p31"/>
          <p:cNvPicPr preferRelativeResize="0"/>
          <p:nvPr/>
        </p:nvPicPr>
        <p:blipFill rotWithShape="1">
          <a:blip r:embed="rId5">
            <a:alphaModFix/>
          </a:blip>
          <a:srcRect b="0" l="0" r="0" t="0"/>
          <a:stretch/>
        </p:blipFill>
        <p:spPr>
          <a:xfrm>
            <a:off x="6815714" y="1969849"/>
            <a:ext cx="123794" cy="123794"/>
          </a:xfrm>
          <a:prstGeom prst="rect">
            <a:avLst/>
          </a:prstGeom>
          <a:noFill/>
          <a:ln>
            <a:noFill/>
          </a:ln>
        </p:spPr>
      </p:pic>
      <p:pic>
        <p:nvPicPr>
          <p:cNvPr id="532" name="Google Shape;532;p31"/>
          <p:cNvPicPr preferRelativeResize="0"/>
          <p:nvPr/>
        </p:nvPicPr>
        <p:blipFill rotWithShape="1">
          <a:blip r:embed="rId6">
            <a:alphaModFix/>
          </a:blip>
          <a:srcRect b="0" l="0" r="0" t="0"/>
          <a:stretch/>
        </p:blipFill>
        <p:spPr>
          <a:xfrm>
            <a:off x="8224022" y="2037174"/>
            <a:ext cx="542789" cy="542789"/>
          </a:xfrm>
          <a:prstGeom prst="rect">
            <a:avLst/>
          </a:prstGeom>
          <a:noFill/>
          <a:ln>
            <a:noFill/>
          </a:ln>
        </p:spPr>
      </p:pic>
      <p:pic>
        <p:nvPicPr>
          <p:cNvPr id="533" name="Google Shape;533;p31"/>
          <p:cNvPicPr preferRelativeResize="0"/>
          <p:nvPr/>
        </p:nvPicPr>
        <p:blipFill rotWithShape="1">
          <a:blip r:embed="rId7">
            <a:alphaModFix/>
          </a:blip>
          <a:srcRect b="0" l="0" r="0" t="0"/>
          <a:stretch/>
        </p:blipFill>
        <p:spPr>
          <a:xfrm>
            <a:off x="8709853" y="1969849"/>
            <a:ext cx="123794" cy="123794"/>
          </a:xfrm>
          <a:prstGeom prst="rect">
            <a:avLst/>
          </a:prstGeom>
          <a:noFill/>
          <a:ln>
            <a:noFill/>
          </a:ln>
        </p:spPr>
      </p:pic>
      <p:pic>
        <p:nvPicPr>
          <p:cNvPr id="534" name="Google Shape;534;p31"/>
          <p:cNvPicPr preferRelativeResize="0"/>
          <p:nvPr/>
        </p:nvPicPr>
        <p:blipFill rotWithShape="1">
          <a:blip r:embed="rId4">
            <a:alphaModFix/>
          </a:blip>
          <a:srcRect b="0" l="0" r="0" t="0"/>
          <a:stretch/>
        </p:blipFill>
        <p:spPr>
          <a:xfrm>
            <a:off x="8224022" y="3378149"/>
            <a:ext cx="542789" cy="542789"/>
          </a:xfrm>
          <a:prstGeom prst="rect">
            <a:avLst/>
          </a:prstGeom>
          <a:noFill/>
          <a:ln>
            <a:noFill/>
          </a:ln>
        </p:spPr>
      </p:pic>
      <p:pic>
        <p:nvPicPr>
          <p:cNvPr id="535" name="Google Shape;535;p31"/>
          <p:cNvPicPr preferRelativeResize="0"/>
          <p:nvPr/>
        </p:nvPicPr>
        <p:blipFill rotWithShape="1">
          <a:blip r:embed="rId8">
            <a:alphaModFix/>
          </a:blip>
          <a:srcRect b="0" l="0" r="0" t="0"/>
          <a:stretch/>
        </p:blipFill>
        <p:spPr>
          <a:xfrm>
            <a:off x="8709853" y="3863993"/>
            <a:ext cx="123794" cy="123794"/>
          </a:xfrm>
          <a:prstGeom prst="rect">
            <a:avLst/>
          </a:prstGeom>
          <a:noFill/>
          <a:ln>
            <a:noFill/>
          </a:ln>
        </p:spPr>
      </p:pic>
      <p:pic>
        <p:nvPicPr>
          <p:cNvPr id="536" name="Google Shape;536;p31"/>
          <p:cNvPicPr preferRelativeResize="0"/>
          <p:nvPr/>
        </p:nvPicPr>
        <p:blipFill rotWithShape="1">
          <a:blip r:embed="rId6">
            <a:alphaModFix/>
          </a:blip>
          <a:srcRect b="0" l="0" r="0" t="0"/>
          <a:stretch/>
        </p:blipFill>
        <p:spPr>
          <a:xfrm>
            <a:off x="6883027" y="3378149"/>
            <a:ext cx="542789" cy="542789"/>
          </a:xfrm>
          <a:prstGeom prst="rect">
            <a:avLst/>
          </a:prstGeom>
          <a:noFill/>
          <a:ln>
            <a:noFill/>
          </a:ln>
        </p:spPr>
      </p:pic>
      <p:pic>
        <p:nvPicPr>
          <p:cNvPr id="537" name="Google Shape;537;p31"/>
          <p:cNvPicPr preferRelativeResize="0"/>
          <p:nvPr/>
        </p:nvPicPr>
        <p:blipFill rotWithShape="1">
          <a:blip r:embed="rId9">
            <a:alphaModFix/>
          </a:blip>
          <a:srcRect b="0" l="0" r="0" t="0"/>
          <a:stretch/>
        </p:blipFill>
        <p:spPr>
          <a:xfrm>
            <a:off x="6815714" y="3863993"/>
            <a:ext cx="123794" cy="123794"/>
          </a:xfrm>
          <a:prstGeom prst="rect">
            <a:avLst/>
          </a:prstGeom>
          <a:noFill/>
          <a:ln>
            <a:noFill/>
          </a:ln>
        </p:spPr>
      </p:pic>
      <p:pic>
        <p:nvPicPr>
          <p:cNvPr id="538" name="Google Shape;538;p31"/>
          <p:cNvPicPr preferRelativeResize="0"/>
          <p:nvPr/>
        </p:nvPicPr>
        <p:blipFill rotWithShape="1">
          <a:blip r:embed="rId10">
            <a:alphaModFix/>
          </a:blip>
          <a:srcRect b="0" l="0" r="0" t="0"/>
          <a:stretch/>
        </p:blipFill>
        <p:spPr>
          <a:xfrm>
            <a:off x="7327643" y="2481758"/>
            <a:ext cx="999875" cy="999875"/>
          </a:xfrm>
          <a:prstGeom prst="rect">
            <a:avLst/>
          </a:prstGeom>
          <a:noFill/>
          <a:ln>
            <a:noFill/>
          </a:ln>
        </p:spPr>
      </p:pic>
      <p:sp>
        <p:nvSpPr>
          <p:cNvPr id="539" name="Google Shape;539;p31"/>
          <p:cNvSpPr/>
          <p:nvPr/>
        </p:nvSpPr>
        <p:spPr>
          <a:xfrm>
            <a:off x="7498110" y="2830021"/>
            <a:ext cx="649443"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Pillars</a:t>
            </a:r>
            <a:endParaRPr b="0" i="0" sz="1800" u="none" cap="none" strike="noStrike">
              <a:solidFill>
                <a:schemeClr val="dk1"/>
              </a:solidFill>
              <a:latin typeface="Arial"/>
              <a:ea typeface="Arial"/>
              <a:cs typeface="Arial"/>
              <a:sym typeface="Arial"/>
            </a:endParaRPr>
          </a:p>
        </p:txBody>
      </p:sp>
      <p:sp>
        <p:nvSpPr>
          <p:cNvPr id="540" name="Google Shape;540;p31"/>
          <p:cNvSpPr/>
          <p:nvPr/>
        </p:nvSpPr>
        <p:spPr>
          <a:xfrm>
            <a:off x="6141555" y="1295676"/>
            <a:ext cx="714196" cy="71419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1" name="Google Shape;541;p31"/>
          <p:cNvPicPr preferRelativeResize="0"/>
          <p:nvPr/>
        </p:nvPicPr>
        <p:blipFill rotWithShape="1">
          <a:blip r:embed="rId11">
            <a:alphaModFix/>
          </a:blip>
          <a:srcRect b="0" l="0" r="0" t="0"/>
          <a:stretch/>
        </p:blipFill>
        <p:spPr>
          <a:xfrm>
            <a:off x="6347956" y="1464457"/>
            <a:ext cx="304724" cy="390427"/>
          </a:xfrm>
          <a:prstGeom prst="rect">
            <a:avLst/>
          </a:prstGeom>
          <a:noFill/>
          <a:ln>
            <a:noFill/>
          </a:ln>
        </p:spPr>
      </p:pic>
      <p:sp>
        <p:nvSpPr>
          <p:cNvPr id="542" name="Google Shape;542;p31"/>
          <p:cNvSpPr/>
          <p:nvPr/>
        </p:nvSpPr>
        <p:spPr>
          <a:xfrm>
            <a:off x="4192275" y="1508336"/>
            <a:ext cx="1854054" cy="280025"/>
          </a:xfrm>
          <a:prstGeom prst="rect">
            <a:avLst/>
          </a:prstGeom>
          <a:noFill/>
          <a:ln>
            <a:noFill/>
          </a:ln>
        </p:spPr>
        <p:txBody>
          <a:bodyPr anchorCtr="0" anchor="t" bIns="0" lIns="0" spcFirstLastPara="1" rIns="0" wrap="square" tIns="0">
            <a:noAutofit/>
          </a:bodyPr>
          <a:lstStyle/>
          <a:p>
            <a:pPr indent="0" lvl="0" marL="0" marR="0" rtl="0" algn="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Awareness</a:t>
            </a:r>
            <a:endParaRPr b="0" i="0" sz="1800" u="none" cap="none" strike="noStrike">
              <a:solidFill>
                <a:schemeClr val="dk1"/>
              </a:solidFill>
              <a:latin typeface="Arial"/>
              <a:ea typeface="Arial"/>
              <a:cs typeface="Arial"/>
              <a:sym typeface="Arial"/>
            </a:endParaRPr>
          </a:p>
        </p:txBody>
      </p:sp>
      <p:sp>
        <p:nvSpPr>
          <p:cNvPr id="543" name="Google Shape;543;p31"/>
          <p:cNvSpPr/>
          <p:nvPr/>
        </p:nvSpPr>
        <p:spPr>
          <a:xfrm>
            <a:off x="4192275" y="1851820"/>
            <a:ext cx="1854054" cy="491159"/>
          </a:xfrm>
          <a:prstGeom prst="rect">
            <a:avLst/>
          </a:prstGeom>
          <a:noFill/>
          <a:ln>
            <a:noFill/>
          </a:ln>
        </p:spPr>
        <p:txBody>
          <a:bodyPr anchorCtr="0" anchor="t" bIns="0" lIns="0" spcFirstLastPara="1" rIns="0" wrap="square" tIns="0">
            <a:noAutofit/>
          </a:bodyPr>
          <a:lstStyle/>
          <a:p>
            <a:pPr indent="0" lvl="0" marL="0" marR="0" rtl="0" algn="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How well is the brand recognized?</a:t>
            </a:r>
            <a:endParaRPr b="0" i="0" sz="1800" u="none" cap="none" strike="noStrike">
              <a:solidFill>
                <a:schemeClr val="dk1"/>
              </a:solidFill>
              <a:latin typeface="Arial"/>
              <a:ea typeface="Arial"/>
              <a:cs typeface="Arial"/>
              <a:sym typeface="Arial"/>
            </a:endParaRPr>
          </a:p>
        </p:txBody>
      </p:sp>
      <p:sp>
        <p:nvSpPr>
          <p:cNvPr id="544" name="Google Shape;544;p31"/>
          <p:cNvSpPr/>
          <p:nvPr/>
        </p:nvSpPr>
        <p:spPr>
          <a:xfrm>
            <a:off x="8789911" y="1295676"/>
            <a:ext cx="714196" cy="71419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5" name="Google Shape;545;p31"/>
          <p:cNvPicPr preferRelativeResize="0"/>
          <p:nvPr/>
        </p:nvPicPr>
        <p:blipFill rotWithShape="1">
          <a:blip r:embed="rId12">
            <a:alphaModFix/>
          </a:blip>
          <a:srcRect b="0" l="0" r="0" t="0"/>
          <a:stretch/>
        </p:blipFill>
        <p:spPr>
          <a:xfrm>
            <a:off x="8933560" y="1531413"/>
            <a:ext cx="428518" cy="247588"/>
          </a:xfrm>
          <a:prstGeom prst="rect">
            <a:avLst/>
          </a:prstGeom>
          <a:noFill/>
          <a:ln>
            <a:noFill/>
          </a:ln>
        </p:spPr>
      </p:pic>
      <p:sp>
        <p:nvSpPr>
          <p:cNvPr id="546" name="Google Shape;546;p31"/>
          <p:cNvSpPr/>
          <p:nvPr/>
        </p:nvSpPr>
        <p:spPr>
          <a:xfrm>
            <a:off x="9599334" y="1508336"/>
            <a:ext cx="1906428" cy="280025"/>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Esteem</a:t>
            </a:r>
            <a:endParaRPr b="0" i="0" sz="1800" u="none" cap="none" strike="noStrike">
              <a:solidFill>
                <a:schemeClr val="dk1"/>
              </a:solidFill>
              <a:latin typeface="Arial"/>
              <a:ea typeface="Arial"/>
              <a:cs typeface="Arial"/>
              <a:sym typeface="Arial"/>
            </a:endParaRPr>
          </a:p>
        </p:txBody>
      </p:sp>
      <p:sp>
        <p:nvSpPr>
          <p:cNvPr id="547" name="Google Shape;547;p31"/>
          <p:cNvSpPr/>
          <p:nvPr/>
        </p:nvSpPr>
        <p:spPr>
          <a:xfrm>
            <a:off x="9599334" y="1851820"/>
            <a:ext cx="1906428" cy="73673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Is the brand perceived as high-quality and respected?</a:t>
            </a:r>
            <a:endParaRPr b="0" i="0" sz="1800" u="none" cap="none" strike="noStrike">
              <a:solidFill>
                <a:schemeClr val="dk1"/>
              </a:solidFill>
              <a:latin typeface="Arial"/>
              <a:ea typeface="Arial"/>
              <a:cs typeface="Arial"/>
              <a:sym typeface="Arial"/>
            </a:endParaRPr>
          </a:p>
        </p:txBody>
      </p:sp>
      <p:sp>
        <p:nvSpPr>
          <p:cNvPr id="548" name="Google Shape;548;p31"/>
          <p:cNvSpPr/>
          <p:nvPr/>
        </p:nvSpPr>
        <p:spPr>
          <a:xfrm>
            <a:off x="8789911" y="3944032"/>
            <a:ext cx="714196" cy="71419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9" name="Google Shape;549;p31"/>
          <p:cNvPicPr preferRelativeResize="0"/>
          <p:nvPr/>
        </p:nvPicPr>
        <p:blipFill rotWithShape="1">
          <a:blip r:embed="rId13">
            <a:alphaModFix/>
          </a:blip>
          <a:srcRect b="0" l="0" r="0" t="0"/>
          <a:stretch/>
        </p:blipFill>
        <p:spPr>
          <a:xfrm>
            <a:off x="9046570" y="4163001"/>
            <a:ext cx="209498" cy="295201"/>
          </a:xfrm>
          <a:prstGeom prst="rect">
            <a:avLst/>
          </a:prstGeom>
          <a:noFill/>
          <a:ln>
            <a:noFill/>
          </a:ln>
        </p:spPr>
      </p:pic>
      <p:sp>
        <p:nvSpPr>
          <p:cNvPr id="550" name="Google Shape;550;p31"/>
          <p:cNvSpPr/>
          <p:nvPr/>
        </p:nvSpPr>
        <p:spPr>
          <a:xfrm>
            <a:off x="9599334" y="4156693"/>
            <a:ext cx="1780730" cy="280025"/>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Association</a:t>
            </a:r>
            <a:endParaRPr b="0" i="0" sz="1800" u="none" cap="none" strike="noStrike">
              <a:solidFill>
                <a:schemeClr val="dk1"/>
              </a:solidFill>
              <a:latin typeface="Arial"/>
              <a:ea typeface="Arial"/>
              <a:cs typeface="Arial"/>
              <a:sym typeface="Arial"/>
            </a:endParaRPr>
          </a:p>
        </p:txBody>
      </p:sp>
      <p:sp>
        <p:nvSpPr>
          <p:cNvPr id="551" name="Google Shape;551;p31"/>
          <p:cNvSpPr/>
          <p:nvPr/>
        </p:nvSpPr>
        <p:spPr>
          <a:xfrm>
            <a:off x="9599334" y="4500176"/>
            <a:ext cx="1780730" cy="73673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What emotions and values do consumers link to the brand?</a:t>
            </a:r>
            <a:endParaRPr b="0" i="0" sz="1800" u="none" cap="none" strike="noStrike">
              <a:solidFill>
                <a:schemeClr val="dk1"/>
              </a:solidFill>
              <a:latin typeface="Arial"/>
              <a:ea typeface="Arial"/>
              <a:cs typeface="Arial"/>
              <a:sym typeface="Arial"/>
            </a:endParaRPr>
          </a:p>
        </p:txBody>
      </p:sp>
      <p:sp>
        <p:nvSpPr>
          <p:cNvPr id="552" name="Google Shape;552;p31"/>
          <p:cNvSpPr/>
          <p:nvPr/>
        </p:nvSpPr>
        <p:spPr>
          <a:xfrm>
            <a:off x="6141555" y="3944032"/>
            <a:ext cx="714196" cy="714196"/>
          </a:xfrm>
          <a:prstGeom prst="ellipse">
            <a:avLst/>
          </a:prstGeom>
          <a:noFill/>
          <a:ln cap="flat" cmpd="sng" w="25400">
            <a:solidFill>
              <a:srgbClr val="CB471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3" name="Google Shape;553;p31"/>
          <p:cNvPicPr preferRelativeResize="0"/>
          <p:nvPr/>
        </p:nvPicPr>
        <p:blipFill rotWithShape="1">
          <a:blip r:embed="rId14">
            <a:alphaModFix/>
          </a:blip>
          <a:srcRect b="0" l="0" r="0" t="0"/>
          <a:stretch/>
        </p:blipFill>
        <p:spPr>
          <a:xfrm>
            <a:off x="6331197" y="4112787"/>
            <a:ext cx="342814" cy="380905"/>
          </a:xfrm>
          <a:prstGeom prst="rect">
            <a:avLst/>
          </a:prstGeom>
          <a:noFill/>
          <a:ln>
            <a:noFill/>
          </a:ln>
        </p:spPr>
      </p:pic>
      <p:sp>
        <p:nvSpPr>
          <p:cNvPr id="554" name="Google Shape;554;p31"/>
          <p:cNvSpPr/>
          <p:nvPr/>
        </p:nvSpPr>
        <p:spPr>
          <a:xfrm>
            <a:off x="4317974" y="4156693"/>
            <a:ext cx="1728355" cy="280025"/>
          </a:xfrm>
          <a:prstGeom prst="rect">
            <a:avLst/>
          </a:prstGeom>
          <a:noFill/>
          <a:ln>
            <a:noFill/>
          </a:ln>
        </p:spPr>
        <p:txBody>
          <a:bodyPr anchorCtr="0" anchor="t" bIns="0" lIns="0" spcFirstLastPara="1" rIns="0" wrap="square" tIns="0">
            <a:noAutofit/>
          </a:bodyPr>
          <a:lstStyle/>
          <a:p>
            <a:pPr indent="0" lvl="0" marL="0" marR="0" rtl="0" algn="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Loyalty</a:t>
            </a:r>
            <a:endParaRPr b="0" i="0" sz="1800" u="none" cap="none" strike="noStrike">
              <a:solidFill>
                <a:schemeClr val="dk1"/>
              </a:solidFill>
              <a:latin typeface="Arial"/>
              <a:ea typeface="Arial"/>
              <a:cs typeface="Arial"/>
              <a:sym typeface="Arial"/>
            </a:endParaRPr>
          </a:p>
        </p:txBody>
      </p:sp>
      <p:sp>
        <p:nvSpPr>
          <p:cNvPr id="555" name="Google Shape;555;p31"/>
          <p:cNvSpPr/>
          <p:nvPr/>
        </p:nvSpPr>
        <p:spPr>
          <a:xfrm>
            <a:off x="4317974" y="4500176"/>
            <a:ext cx="1728355" cy="736738"/>
          </a:xfrm>
          <a:prstGeom prst="rect">
            <a:avLst/>
          </a:prstGeom>
          <a:noFill/>
          <a:ln>
            <a:noFill/>
          </a:ln>
        </p:spPr>
        <p:txBody>
          <a:bodyPr anchorCtr="0" anchor="t" bIns="0" lIns="0" spcFirstLastPara="1" rIns="0" wrap="square" tIns="0">
            <a:noAutofit/>
          </a:bodyPr>
          <a:lstStyle/>
          <a:p>
            <a:pPr indent="0" lvl="0" marL="0" marR="0" rtl="0" algn="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How committed are customers to repeat purchases?</a:t>
            </a:r>
            <a:endParaRPr b="0" i="0" sz="1800" u="none" cap="none" strike="noStrike">
              <a:solidFill>
                <a:schemeClr val="dk1"/>
              </a:solidFill>
              <a:latin typeface="Arial"/>
              <a:ea typeface="Arial"/>
              <a:cs typeface="Arial"/>
              <a:sym typeface="Arial"/>
            </a:endParaRPr>
          </a:p>
        </p:txBody>
      </p:sp>
      <p:pic>
        <p:nvPicPr>
          <p:cNvPr id="556" name="Google Shape;556;p31"/>
          <p:cNvPicPr preferRelativeResize="0"/>
          <p:nvPr/>
        </p:nvPicPr>
        <p:blipFill rotWithShape="1">
          <a:blip r:embed="rId15">
            <a:alphaModFix/>
          </a:blip>
          <a:srcRect b="0" l="0" r="0" t="0"/>
          <a:stretch/>
        </p:blipFill>
        <p:spPr>
          <a:xfrm>
            <a:off x="142839" y="6509324"/>
            <a:ext cx="952262" cy="204123"/>
          </a:xfrm>
          <a:prstGeom prst="rect">
            <a:avLst/>
          </a:prstGeom>
          <a:noFill/>
          <a:ln>
            <a:noFill/>
          </a:ln>
        </p:spPr>
      </p:pic>
      <p:sp>
        <p:nvSpPr>
          <p:cNvPr id="557" name="Google Shape;557;p31"/>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558" name="Google Shape;558;p31"/>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1"/>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41" name="Shape 41"/>
        <p:cNvGrpSpPr/>
        <p:nvPr/>
      </p:nvGrpSpPr>
      <p:grpSpPr>
        <a:xfrm>
          <a:off x="0" y="0"/>
          <a:ext cx="0" cy="0"/>
          <a:chOff x="0" y="0"/>
          <a:chExt cx="0" cy="0"/>
        </a:xfrm>
      </p:grpSpPr>
      <p:sp>
        <p:nvSpPr>
          <p:cNvPr id="42" name="Google Shape;42;p5"/>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1.40 AM.png" id="43" name="Google Shape;43;p5"/>
          <p:cNvPicPr preferRelativeResize="0"/>
          <p:nvPr/>
        </p:nvPicPr>
        <p:blipFill rotWithShape="1">
          <a:blip r:embed="rId3">
            <a:alphaModFix/>
          </a:blip>
          <a:srcRect b="2674" l="-44013" r="-44013" t="2674"/>
          <a:stretch/>
        </p:blipFill>
        <p:spPr>
          <a:xfrm>
            <a:off x="95226" y="95226"/>
            <a:ext cx="11998500" cy="666583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564" name="Shape 564"/>
        <p:cNvGrpSpPr/>
        <p:nvPr/>
      </p:nvGrpSpPr>
      <p:grpSpPr>
        <a:xfrm>
          <a:off x="0" y="0"/>
          <a:ext cx="0" cy="0"/>
          <a:chOff x="0" y="0"/>
          <a:chExt cx="0" cy="0"/>
        </a:xfrm>
      </p:grpSpPr>
      <p:sp>
        <p:nvSpPr>
          <p:cNvPr id="565" name="Google Shape;565;p32"/>
          <p:cNvSpPr/>
          <p:nvPr/>
        </p:nvSpPr>
        <p:spPr>
          <a:xfrm>
            <a:off x="0" y="0"/>
            <a:ext cx="0" cy="274320"/>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6" name="Google Shape;566;p32"/>
          <p:cNvPicPr preferRelativeResize="0"/>
          <p:nvPr/>
        </p:nvPicPr>
        <p:blipFill rotWithShape="1">
          <a:blip r:embed="rId3">
            <a:alphaModFix/>
          </a:blip>
          <a:srcRect b="0" l="0" r="0" t="0"/>
          <a:stretch/>
        </p:blipFill>
        <p:spPr>
          <a:xfrm>
            <a:off x="0" y="-48168"/>
            <a:ext cx="9598800" cy="1066533"/>
          </a:xfrm>
          <a:prstGeom prst="rect">
            <a:avLst/>
          </a:prstGeom>
          <a:noFill/>
          <a:ln>
            <a:noFill/>
          </a:ln>
        </p:spPr>
      </p:pic>
      <p:sp>
        <p:nvSpPr>
          <p:cNvPr id="567" name="Google Shape;567;p32"/>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EQUITY SCORING FRAMEWORK - APPAREL INDUSTRY</a:t>
            </a:r>
            <a:endParaRPr b="0" i="0" sz="1800" u="none" cap="none" strike="noStrike">
              <a:solidFill>
                <a:schemeClr val="dk1"/>
              </a:solidFill>
              <a:latin typeface="Arial"/>
              <a:ea typeface="Arial"/>
              <a:cs typeface="Arial"/>
              <a:sym typeface="Arial"/>
            </a:endParaRPr>
          </a:p>
        </p:txBody>
      </p:sp>
      <p:sp>
        <p:nvSpPr>
          <p:cNvPr id="568" name="Google Shape;568;p32"/>
          <p:cNvSpPr/>
          <p:nvPr/>
        </p:nvSpPr>
        <p:spPr>
          <a:xfrm>
            <a:off x="476131" y="1447438"/>
            <a:ext cx="5546925" cy="3628118"/>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9" name="Google Shape;569;p32"/>
          <p:cNvPicPr preferRelativeResize="0"/>
          <p:nvPr/>
        </p:nvPicPr>
        <p:blipFill rotWithShape="1">
          <a:blip r:embed="rId4">
            <a:alphaModFix/>
          </a:blip>
          <a:srcRect b="0" l="0" r="0" t="0"/>
          <a:stretch/>
        </p:blipFill>
        <p:spPr>
          <a:xfrm>
            <a:off x="380905" y="1447438"/>
            <a:ext cx="5737378" cy="3628118"/>
          </a:xfrm>
          <a:prstGeom prst="rect">
            <a:avLst/>
          </a:prstGeom>
          <a:noFill/>
          <a:ln>
            <a:noFill/>
          </a:ln>
        </p:spPr>
      </p:pic>
      <p:sp>
        <p:nvSpPr>
          <p:cNvPr id="570" name="Google Shape;570;p32"/>
          <p:cNvSpPr/>
          <p:nvPr/>
        </p:nvSpPr>
        <p:spPr>
          <a:xfrm>
            <a:off x="6165896" y="1447438"/>
            <a:ext cx="5546925" cy="3628118"/>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2"/>
          <p:cNvSpPr/>
          <p:nvPr/>
        </p:nvSpPr>
        <p:spPr>
          <a:xfrm>
            <a:off x="7284750" y="2272112"/>
            <a:ext cx="3640103" cy="1967834"/>
          </a:xfrm>
          <a:prstGeom prst="rect">
            <a:avLst/>
          </a:prstGeom>
          <a:noFill/>
          <a:ln>
            <a:noFill/>
          </a:ln>
        </p:spPr>
        <p:txBody>
          <a:bodyPr anchorCtr="0" anchor="ctr" bIns="0" lIns="0" spcFirstLastPara="1" rIns="0" wrap="square" tIns="0">
            <a:noAutofit/>
          </a:bodyPr>
          <a:lstStyle/>
          <a:p>
            <a:pPr indent="-242900" lvl="0" marL="242900" marR="0" rtl="0" algn="l">
              <a:lnSpc>
                <a:spcPct val="136220"/>
              </a:lnSpc>
              <a:spcBef>
                <a:spcPts val="0"/>
              </a:spcBef>
              <a:spcAft>
                <a:spcPts val="0"/>
              </a:spcAft>
              <a:buClr>
                <a:srgbClr val="000000"/>
              </a:buClr>
              <a:buSzPts val="1720"/>
              <a:buFont typeface="Lato"/>
              <a:buChar char="•"/>
            </a:pPr>
            <a:r>
              <a:rPr b="0" i="0" lang="en-US" sz="1721" u="none" cap="none" strike="noStrike">
                <a:solidFill>
                  <a:srgbClr val="000000"/>
                </a:solidFill>
                <a:latin typeface="Lato"/>
                <a:ea typeface="Lato"/>
                <a:cs typeface="Lato"/>
                <a:sym typeface="Lato"/>
              </a:rPr>
              <a:t>W1, W2, W3, W4 = Weightings assigned based on industry benchmarks.</a:t>
            </a:r>
            <a:endParaRPr/>
          </a:p>
          <a:p>
            <a:pPr indent="-242900" lvl="0" marL="242900" marR="0" rtl="0" algn="l">
              <a:lnSpc>
                <a:spcPct val="136220"/>
              </a:lnSpc>
              <a:spcBef>
                <a:spcPts val="1411"/>
              </a:spcBef>
              <a:spcAft>
                <a:spcPts val="0"/>
              </a:spcAft>
              <a:buClr>
                <a:srgbClr val="000000"/>
              </a:buClr>
              <a:buSzPts val="1720"/>
              <a:buFont typeface="Lato"/>
              <a:buChar char="•"/>
            </a:pPr>
            <a:r>
              <a:rPr b="0" i="0" lang="en-US" sz="1721" u="none" cap="none" strike="noStrike">
                <a:solidFill>
                  <a:srgbClr val="000000"/>
                </a:solidFill>
                <a:latin typeface="Lato"/>
                <a:ea typeface="Lato"/>
                <a:cs typeface="Lato"/>
                <a:sym typeface="Lato"/>
              </a:rPr>
              <a:t>Each pillar is scored on a 0-100 scale, with weightings varying by industry.</a:t>
            </a:r>
            <a:endParaRPr b="0" i="0" sz="1800" u="none" cap="none" strike="noStrike">
              <a:solidFill>
                <a:schemeClr val="dk1"/>
              </a:solidFill>
              <a:latin typeface="Arial"/>
              <a:ea typeface="Arial"/>
              <a:cs typeface="Arial"/>
              <a:sym typeface="Arial"/>
            </a:endParaRPr>
          </a:p>
        </p:txBody>
      </p:sp>
      <p:sp>
        <p:nvSpPr>
          <p:cNvPr id="572" name="Google Shape;572;p32"/>
          <p:cNvSpPr/>
          <p:nvPr/>
        </p:nvSpPr>
        <p:spPr>
          <a:xfrm>
            <a:off x="0" y="5551687"/>
            <a:ext cx="12188952" cy="1304599"/>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2"/>
          <p:cNvSpPr/>
          <p:nvPr/>
        </p:nvSpPr>
        <p:spPr>
          <a:xfrm>
            <a:off x="1940457" y="5844135"/>
            <a:ext cx="8307972" cy="699912"/>
          </a:xfrm>
          <a:prstGeom prst="rect">
            <a:avLst/>
          </a:prstGeom>
          <a:noFill/>
          <a:ln>
            <a:noFill/>
          </a:ln>
        </p:spPr>
        <p:txBody>
          <a:bodyPr anchorCtr="0" anchor="ctr" bIns="0" lIns="0" spcFirstLastPara="1" rIns="0" wrap="square" tIns="0">
            <a:noAutofit/>
          </a:bodyPr>
          <a:lstStyle/>
          <a:p>
            <a:pPr indent="0" lvl="0" marL="0" marR="0" rtl="0" algn="ctr">
              <a:lnSpc>
                <a:spcPct val="136148"/>
              </a:lnSpc>
              <a:spcBef>
                <a:spcPts val="0"/>
              </a:spcBef>
              <a:spcAft>
                <a:spcPts val="0"/>
              </a:spcAft>
              <a:buClr>
                <a:srgbClr val="FFFFFF"/>
              </a:buClr>
              <a:buSzPts val="2025"/>
              <a:buFont typeface="Lato"/>
              <a:buNone/>
            </a:pPr>
            <a:r>
              <a:rPr b="0" i="0" lang="en-US" sz="2025" u="none" cap="none" strike="noStrike">
                <a:solidFill>
                  <a:srgbClr val="FFFFFF"/>
                </a:solidFill>
                <a:latin typeface="Lato"/>
                <a:ea typeface="Lato"/>
                <a:cs typeface="Lato"/>
                <a:sym typeface="Lato"/>
              </a:rPr>
              <a:t>The brand equity scoring framework assigns different weightings to the four key brand equity pillars in the apparel industry.</a:t>
            </a:r>
            <a:endParaRPr b="0" i="0" sz="1800" u="none" cap="none" strike="noStrike">
              <a:solidFill>
                <a:schemeClr val="dk1"/>
              </a:solidFill>
              <a:latin typeface="Arial"/>
              <a:ea typeface="Arial"/>
              <a:cs typeface="Arial"/>
              <a:sym typeface="Arial"/>
            </a:endParaRPr>
          </a:p>
        </p:txBody>
      </p:sp>
      <p:sp>
        <p:nvSpPr>
          <p:cNvPr id="574" name="Google Shape;574;p32"/>
          <p:cNvSpPr/>
          <p:nvPr/>
        </p:nvSpPr>
        <p:spPr>
          <a:xfrm>
            <a:off x="-761809" y="6509007"/>
            <a:ext cx="12760309" cy="196478"/>
          </a:xfrm>
          <a:prstGeom prst="rect">
            <a:avLst/>
          </a:prstGeom>
          <a:noFill/>
          <a:ln>
            <a:noFill/>
          </a:ln>
        </p:spPr>
        <p:txBody>
          <a:bodyPr anchorCtr="0" anchor="t" bIns="0" lIns="0" spcFirstLastPara="1" rIns="0" wrap="square" tIns="0">
            <a:noAutofit/>
          </a:bodyPr>
          <a:lstStyle/>
          <a:p>
            <a:pPr indent="0" lvl="0" marL="0" marR="0" rtl="0" algn="r">
              <a:lnSpc>
                <a:spcPct val="143333"/>
              </a:lnSpc>
              <a:spcBef>
                <a:spcPts val="0"/>
              </a:spcBef>
              <a:spcAft>
                <a:spcPts val="0"/>
              </a:spcAft>
              <a:buClr>
                <a:srgbClr val="3D3D3D"/>
              </a:buClr>
              <a:buSzPts val="1080"/>
              <a:buFont typeface="Lato"/>
              <a:buNone/>
            </a:pPr>
            <a:r>
              <a:rPr b="0" i="0" lang="en-US" sz="1080" u="none" cap="none" strike="noStrike">
                <a:solidFill>
                  <a:srgbClr val="3D3D3D"/>
                </a:solidFill>
                <a:latin typeface="Lato"/>
                <a:ea typeface="Lato"/>
                <a:cs typeface="Lato"/>
                <a:sym typeface="Lato"/>
              </a:rPr>
              <a:t>*Slide 5: The Brand Equity Scoring Framework</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579" name="Shape 579"/>
        <p:cNvGrpSpPr/>
        <p:nvPr/>
      </p:nvGrpSpPr>
      <p:grpSpPr>
        <a:xfrm>
          <a:off x="0" y="0"/>
          <a:ext cx="0" cy="0"/>
          <a:chOff x="0" y="0"/>
          <a:chExt cx="0" cy="0"/>
        </a:xfrm>
      </p:grpSpPr>
      <p:pic>
        <p:nvPicPr>
          <p:cNvPr id="580" name="Google Shape;580;p33"/>
          <p:cNvPicPr preferRelativeResize="0"/>
          <p:nvPr/>
        </p:nvPicPr>
        <p:blipFill rotWithShape="1">
          <a:blip r:embed="rId3">
            <a:alphaModFix/>
          </a:blip>
          <a:srcRect b="0" l="0" r="0" t="0"/>
          <a:stretch/>
        </p:blipFill>
        <p:spPr>
          <a:xfrm>
            <a:off x="0" y="-48168"/>
            <a:ext cx="10512971" cy="1066533"/>
          </a:xfrm>
          <a:prstGeom prst="rect">
            <a:avLst/>
          </a:prstGeom>
          <a:noFill/>
          <a:ln>
            <a:noFill/>
          </a:ln>
        </p:spPr>
      </p:pic>
      <p:sp>
        <p:nvSpPr>
          <p:cNvPr id="581" name="Google Shape;581;p33"/>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BRAND AWARENESS - SHARE OF VOICE (SOV) ANALYSIS</a:t>
            </a:r>
            <a:endParaRPr b="0" i="0" sz="1800" u="none" cap="none" strike="noStrike">
              <a:solidFill>
                <a:schemeClr val="dk1"/>
              </a:solidFill>
              <a:latin typeface="Arial"/>
              <a:ea typeface="Arial"/>
              <a:cs typeface="Arial"/>
              <a:sym typeface="Arial"/>
            </a:endParaRPr>
          </a:p>
        </p:txBody>
      </p:sp>
      <p:sp>
        <p:nvSpPr>
          <p:cNvPr id="582" name="Google Shape;582;p33"/>
          <p:cNvSpPr/>
          <p:nvPr/>
        </p:nvSpPr>
        <p:spPr>
          <a:xfrm>
            <a:off x="476131" y="1447438"/>
            <a:ext cx="11236690" cy="4542289"/>
          </a:xfrm>
          <a:prstGeom prst="rect">
            <a:avLst/>
          </a:prstGeom>
          <a:solidFill>
            <a:srgbClr val="000000">
              <a:alpha val="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3" name="Google Shape;583;p33"/>
          <p:cNvPicPr preferRelativeResize="0"/>
          <p:nvPr/>
        </p:nvPicPr>
        <p:blipFill rotWithShape="1">
          <a:blip r:embed="rId4">
            <a:alphaModFix/>
          </a:blip>
          <a:srcRect b="0" l="0" r="0" t="0"/>
          <a:stretch/>
        </p:blipFill>
        <p:spPr>
          <a:xfrm>
            <a:off x="476117" y="1901623"/>
            <a:ext cx="11255735" cy="3647163"/>
          </a:xfrm>
          <a:prstGeom prst="rect">
            <a:avLst/>
          </a:prstGeom>
          <a:noFill/>
          <a:ln>
            <a:noFill/>
          </a:ln>
        </p:spPr>
      </p:pic>
      <p:pic>
        <p:nvPicPr>
          <p:cNvPr id="584" name="Google Shape;584;p33"/>
          <p:cNvPicPr preferRelativeResize="0"/>
          <p:nvPr/>
        </p:nvPicPr>
        <p:blipFill rotWithShape="1">
          <a:blip r:embed="rId5">
            <a:alphaModFix/>
          </a:blip>
          <a:srcRect b="0" l="0" r="0" t="0"/>
          <a:stretch/>
        </p:blipFill>
        <p:spPr>
          <a:xfrm>
            <a:off x="476117" y="1901623"/>
            <a:ext cx="11246213" cy="3637640"/>
          </a:xfrm>
          <a:prstGeom prst="rect">
            <a:avLst/>
          </a:prstGeom>
          <a:noFill/>
          <a:ln>
            <a:noFill/>
          </a:ln>
        </p:spPr>
      </p:pic>
      <p:sp>
        <p:nvSpPr>
          <p:cNvPr id="585" name="Google Shape;585;p33"/>
          <p:cNvSpPr/>
          <p:nvPr/>
        </p:nvSpPr>
        <p:spPr>
          <a:xfrm>
            <a:off x="476131" y="1901667"/>
            <a:ext cx="3745563" cy="726766"/>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Brand</a:t>
            </a:r>
            <a:endParaRPr b="0" i="0" sz="1530" u="none" cap="none" strike="noStrike">
              <a:solidFill>
                <a:schemeClr val="dk1"/>
              </a:solidFill>
              <a:latin typeface="Arial"/>
              <a:ea typeface="Arial"/>
              <a:cs typeface="Arial"/>
              <a:sym typeface="Arial"/>
            </a:endParaRPr>
          </a:p>
        </p:txBody>
      </p:sp>
      <p:sp>
        <p:nvSpPr>
          <p:cNvPr id="586" name="Google Shape;586;p33"/>
          <p:cNvSpPr/>
          <p:nvPr/>
        </p:nvSpPr>
        <p:spPr>
          <a:xfrm>
            <a:off x="4221694" y="1901667"/>
            <a:ext cx="3745563" cy="726766"/>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Total Mentions</a:t>
            </a:r>
            <a:endParaRPr b="0" i="0" sz="1530" u="none" cap="none" strike="noStrike">
              <a:solidFill>
                <a:schemeClr val="dk1"/>
              </a:solidFill>
              <a:latin typeface="Arial"/>
              <a:ea typeface="Arial"/>
              <a:cs typeface="Arial"/>
              <a:sym typeface="Arial"/>
            </a:endParaRPr>
          </a:p>
        </p:txBody>
      </p:sp>
      <p:sp>
        <p:nvSpPr>
          <p:cNvPr id="587" name="Google Shape;587;p33"/>
          <p:cNvSpPr/>
          <p:nvPr/>
        </p:nvSpPr>
        <p:spPr>
          <a:xfrm>
            <a:off x="7967258" y="1901667"/>
            <a:ext cx="3745563" cy="726766"/>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FFFFFF"/>
              </a:buClr>
              <a:buSzPts val="1700"/>
              <a:buFont typeface="Lato"/>
              <a:buNone/>
            </a:pPr>
            <a:r>
              <a:rPr b="0" i="0" lang="en-US" sz="1700" u="none" cap="none" strike="noStrike">
                <a:solidFill>
                  <a:srgbClr val="FFFFFF"/>
                </a:solidFill>
                <a:latin typeface="Lato"/>
                <a:ea typeface="Lato"/>
                <a:cs typeface="Lato"/>
                <a:sym typeface="Lato"/>
              </a:rPr>
              <a:t>SOV (%)</a:t>
            </a:r>
            <a:endParaRPr b="0" i="0" sz="1530" u="none" cap="none" strike="noStrike">
              <a:solidFill>
                <a:schemeClr val="dk1"/>
              </a:solidFill>
              <a:latin typeface="Arial"/>
              <a:ea typeface="Arial"/>
              <a:cs typeface="Arial"/>
              <a:sym typeface="Arial"/>
            </a:endParaRPr>
          </a:p>
        </p:txBody>
      </p:sp>
      <p:sp>
        <p:nvSpPr>
          <p:cNvPr id="588" name="Google Shape;588;p33"/>
          <p:cNvSpPr/>
          <p:nvPr/>
        </p:nvSpPr>
        <p:spPr>
          <a:xfrm>
            <a:off x="476131" y="2628433"/>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Nike</a:t>
            </a:r>
            <a:endParaRPr b="0" i="0" sz="1530" u="none" cap="none" strike="noStrike">
              <a:solidFill>
                <a:schemeClr val="dk1"/>
              </a:solidFill>
              <a:latin typeface="Arial"/>
              <a:ea typeface="Arial"/>
              <a:cs typeface="Arial"/>
              <a:sym typeface="Arial"/>
            </a:endParaRPr>
          </a:p>
        </p:txBody>
      </p:sp>
      <p:sp>
        <p:nvSpPr>
          <p:cNvPr id="589" name="Google Shape;589;p33"/>
          <p:cNvSpPr/>
          <p:nvPr/>
        </p:nvSpPr>
        <p:spPr>
          <a:xfrm>
            <a:off x="4221694" y="2628433"/>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2.5M</a:t>
            </a:r>
            <a:endParaRPr b="0" i="0" sz="1530" u="none" cap="none" strike="noStrike">
              <a:solidFill>
                <a:schemeClr val="dk1"/>
              </a:solidFill>
              <a:latin typeface="Arial"/>
              <a:ea typeface="Arial"/>
              <a:cs typeface="Arial"/>
              <a:sym typeface="Arial"/>
            </a:endParaRPr>
          </a:p>
        </p:txBody>
      </p:sp>
      <p:sp>
        <p:nvSpPr>
          <p:cNvPr id="590" name="Google Shape;590;p33"/>
          <p:cNvSpPr/>
          <p:nvPr/>
        </p:nvSpPr>
        <p:spPr>
          <a:xfrm>
            <a:off x="7967258" y="2628433"/>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50%</a:t>
            </a:r>
            <a:endParaRPr b="0" i="0" sz="1530" u="none" cap="none" strike="noStrike">
              <a:solidFill>
                <a:schemeClr val="dk1"/>
              </a:solidFill>
              <a:latin typeface="Arial"/>
              <a:ea typeface="Arial"/>
              <a:cs typeface="Arial"/>
              <a:sym typeface="Arial"/>
            </a:endParaRPr>
          </a:p>
        </p:txBody>
      </p:sp>
      <p:sp>
        <p:nvSpPr>
          <p:cNvPr id="591" name="Google Shape;591;p33"/>
          <p:cNvSpPr/>
          <p:nvPr/>
        </p:nvSpPr>
        <p:spPr>
          <a:xfrm>
            <a:off x="476131" y="3597455"/>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Adidas</a:t>
            </a:r>
            <a:endParaRPr b="0" i="0" sz="1530" u="none" cap="none" strike="noStrike">
              <a:solidFill>
                <a:schemeClr val="dk1"/>
              </a:solidFill>
              <a:latin typeface="Arial"/>
              <a:ea typeface="Arial"/>
              <a:cs typeface="Arial"/>
              <a:sym typeface="Arial"/>
            </a:endParaRPr>
          </a:p>
        </p:txBody>
      </p:sp>
      <p:sp>
        <p:nvSpPr>
          <p:cNvPr id="592" name="Google Shape;592;p33"/>
          <p:cNvSpPr/>
          <p:nvPr/>
        </p:nvSpPr>
        <p:spPr>
          <a:xfrm>
            <a:off x="4221694" y="3597455"/>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1.8M</a:t>
            </a:r>
            <a:endParaRPr b="0" i="0" sz="1530" u="none" cap="none" strike="noStrike">
              <a:solidFill>
                <a:schemeClr val="dk1"/>
              </a:solidFill>
              <a:latin typeface="Arial"/>
              <a:ea typeface="Arial"/>
              <a:cs typeface="Arial"/>
              <a:sym typeface="Arial"/>
            </a:endParaRPr>
          </a:p>
        </p:txBody>
      </p:sp>
      <p:sp>
        <p:nvSpPr>
          <p:cNvPr id="593" name="Google Shape;593;p33"/>
          <p:cNvSpPr/>
          <p:nvPr/>
        </p:nvSpPr>
        <p:spPr>
          <a:xfrm>
            <a:off x="7967258" y="3597455"/>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36%</a:t>
            </a:r>
            <a:endParaRPr b="0" i="0" sz="1530" u="none" cap="none" strike="noStrike">
              <a:solidFill>
                <a:schemeClr val="dk1"/>
              </a:solidFill>
              <a:latin typeface="Arial"/>
              <a:ea typeface="Arial"/>
              <a:cs typeface="Arial"/>
              <a:sym typeface="Arial"/>
            </a:endParaRPr>
          </a:p>
        </p:txBody>
      </p:sp>
      <p:sp>
        <p:nvSpPr>
          <p:cNvPr id="594" name="Google Shape;594;p33"/>
          <p:cNvSpPr/>
          <p:nvPr/>
        </p:nvSpPr>
        <p:spPr>
          <a:xfrm>
            <a:off x="476131" y="4566477"/>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Under Armour</a:t>
            </a:r>
            <a:endParaRPr b="0" i="0" sz="1530" u="none" cap="none" strike="noStrike">
              <a:solidFill>
                <a:schemeClr val="dk1"/>
              </a:solidFill>
              <a:latin typeface="Arial"/>
              <a:ea typeface="Arial"/>
              <a:cs typeface="Arial"/>
              <a:sym typeface="Arial"/>
            </a:endParaRPr>
          </a:p>
        </p:txBody>
      </p:sp>
      <p:sp>
        <p:nvSpPr>
          <p:cNvPr id="595" name="Google Shape;595;p33"/>
          <p:cNvSpPr/>
          <p:nvPr/>
        </p:nvSpPr>
        <p:spPr>
          <a:xfrm>
            <a:off x="4221694" y="4566477"/>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700K</a:t>
            </a:r>
            <a:endParaRPr b="0" i="0" sz="1530" u="none" cap="none" strike="noStrike">
              <a:solidFill>
                <a:schemeClr val="dk1"/>
              </a:solidFill>
              <a:latin typeface="Arial"/>
              <a:ea typeface="Arial"/>
              <a:cs typeface="Arial"/>
              <a:sym typeface="Arial"/>
            </a:endParaRPr>
          </a:p>
        </p:txBody>
      </p:sp>
      <p:sp>
        <p:nvSpPr>
          <p:cNvPr id="596" name="Google Shape;596;p33"/>
          <p:cNvSpPr/>
          <p:nvPr/>
        </p:nvSpPr>
        <p:spPr>
          <a:xfrm>
            <a:off x="7967258" y="4566477"/>
            <a:ext cx="3745563" cy="969022"/>
          </a:xfrm>
          <a:prstGeom prst="rect">
            <a:avLst/>
          </a:prstGeom>
          <a:noFill/>
          <a:ln>
            <a:noFill/>
          </a:ln>
        </p:spPr>
        <p:txBody>
          <a:bodyPr anchorCtr="0" anchor="ctr" bIns="45700" lIns="91425" spcFirstLastPara="1" rIns="91425" wrap="square" tIns="45700">
            <a:noAutofit/>
          </a:bodyPr>
          <a:lstStyle/>
          <a:p>
            <a:pPr indent="0" lvl="0" marL="0" marR="0" rtl="0" algn="ctr">
              <a:lnSpc>
                <a:spcPct val="80000"/>
              </a:lnSpc>
              <a:spcBef>
                <a:spcPts val="0"/>
              </a:spcBef>
              <a:spcAft>
                <a:spcPts val="0"/>
              </a:spcAft>
              <a:buClr>
                <a:srgbClr val="000000"/>
              </a:buClr>
              <a:buSzPts val="1700"/>
              <a:buFont typeface="Lato"/>
              <a:buNone/>
            </a:pPr>
            <a:r>
              <a:rPr b="0" i="0" lang="en-US" sz="1700" u="none" cap="none" strike="noStrike">
                <a:solidFill>
                  <a:srgbClr val="000000"/>
                </a:solidFill>
                <a:latin typeface="Lato"/>
                <a:ea typeface="Lato"/>
                <a:cs typeface="Lato"/>
                <a:sym typeface="Lato"/>
              </a:rPr>
              <a:t>14%</a:t>
            </a:r>
            <a:endParaRPr b="0" i="0" sz="1530" u="none" cap="none" strike="noStrike">
              <a:solidFill>
                <a:schemeClr val="dk1"/>
              </a:solidFill>
              <a:latin typeface="Arial"/>
              <a:ea typeface="Arial"/>
              <a:cs typeface="Arial"/>
              <a:sym typeface="Arial"/>
            </a:endParaRPr>
          </a:p>
        </p:txBody>
      </p:sp>
      <p:pic>
        <p:nvPicPr>
          <p:cNvPr id="597" name="Google Shape;597;p33"/>
          <p:cNvPicPr preferRelativeResize="0"/>
          <p:nvPr/>
        </p:nvPicPr>
        <p:blipFill rotWithShape="1">
          <a:blip r:embed="rId6">
            <a:alphaModFix/>
          </a:blip>
          <a:srcRect b="0" l="0" r="0" t="0"/>
          <a:stretch/>
        </p:blipFill>
        <p:spPr>
          <a:xfrm>
            <a:off x="142839" y="6509324"/>
            <a:ext cx="952262" cy="204123"/>
          </a:xfrm>
          <a:prstGeom prst="rect">
            <a:avLst/>
          </a:prstGeom>
          <a:noFill/>
          <a:ln>
            <a:noFill/>
          </a:ln>
        </p:spPr>
      </p:pic>
      <p:sp>
        <p:nvSpPr>
          <p:cNvPr id="598" name="Google Shape;598;p33"/>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599" name="Google Shape;599;p33"/>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3"/>
          <p:cNvSpPr/>
          <p:nvPr/>
        </p:nvSpPr>
        <p:spPr>
          <a:xfrm>
            <a:off x="-476131" y="6128103"/>
            <a:ext cx="12188952" cy="196478"/>
          </a:xfrm>
          <a:prstGeom prst="rect">
            <a:avLst/>
          </a:prstGeom>
          <a:noFill/>
          <a:ln>
            <a:noFill/>
          </a:ln>
        </p:spPr>
        <p:txBody>
          <a:bodyPr anchorCtr="0" anchor="t" bIns="0" lIns="0" spcFirstLastPara="1" rIns="0" wrap="square" tIns="0">
            <a:noAutofit/>
          </a:bodyPr>
          <a:lstStyle/>
          <a:p>
            <a:pPr indent="0" lvl="0" marL="0" marR="0" rtl="0" algn="r">
              <a:lnSpc>
                <a:spcPct val="143333"/>
              </a:lnSpc>
              <a:spcBef>
                <a:spcPts val="0"/>
              </a:spcBef>
              <a:spcAft>
                <a:spcPts val="0"/>
              </a:spcAft>
              <a:buClr>
                <a:srgbClr val="3D3D3D"/>
              </a:buClr>
              <a:buSzPts val="1080"/>
              <a:buFont typeface="Lato"/>
              <a:buNone/>
            </a:pPr>
            <a:r>
              <a:rPr b="0" i="0" lang="en-US" sz="1080" u="none" cap="none" strike="noStrike">
                <a:solidFill>
                  <a:srgbClr val="3D3D3D"/>
                </a:solidFill>
                <a:latin typeface="Lato"/>
                <a:ea typeface="Lato"/>
                <a:cs typeface="Lato"/>
                <a:sym typeface="Lato"/>
              </a:rPr>
              <a:t>*Meltwater, Brandwatch, Sprinklr</a:t>
            </a:r>
            <a:endParaRPr b="0" i="0" sz="1800" u="none" cap="none" strike="noStrike">
              <a:solidFill>
                <a:schemeClr val="dk1"/>
              </a:solidFill>
              <a:latin typeface="Arial"/>
              <a:ea typeface="Arial"/>
              <a:cs typeface="Arial"/>
              <a:sym typeface="Arial"/>
            </a:endParaRPr>
          </a:p>
        </p:txBody>
      </p:sp>
      <p:sp>
        <p:nvSpPr>
          <p:cNvPr id="601" name="Google Shape;601;p33"/>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06" name="Shape 606"/>
        <p:cNvGrpSpPr/>
        <p:nvPr/>
      </p:nvGrpSpPr>
      <p:grpSpPr>
        <a:xfrm>
          <a:off x="0" y="0"/>
          <a:ext cx="0" cy="0"/>
          <a:chOff x="0" y="0"/>
          <a:chExt cx="0" cy="0"/>
        </a:xfrm>
      </p:grpSpPr>
      <p:pic>
        <p:nvPicPr>
          <p:cNvPr id="607" name="Google Shape;607;p34"/>
          <p:cNvPicPr preferRelativeResize="0"/>
          <p:nvPr/>
        </p:nvPicPr>
        <p:blipFill rotWithShape="1">
          <a:blip r:embed="rId3">
            <a:alphaModFix/>
          </a:blip>
          <a:srcRect b="0" l="0" r="0" t="0"/>
          <a:stretch/>
        </p:blipFill>
        <p:spPr>
          <a:xfrm>
            <a:off x="0" y="-48168"/>
            <a:ext cx="10036840" cy="1066533"/>
          </a:xfrm>
          <a:prstGeom prst="rect">
            <a:avLst/>
          </a:prstGeom>
          <a:noFill/>
          <a:ln>
            <a:noFill/>
          </a:ln>
        </p:spPr>
      </p:pic>
      <p:sp>
        <p:nvSpPr>
          <p:cNvPr id="608" name="Google Shape;608;p34"/>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BRAND HEALTH ASSESSMENT: ANALYZING CONSUMER INSIGHTS</a:t>
            </a:r>
            <a:endParaRPr b="0" i="0" sz="1800" u="none" cap="none" strike="noStrike">
              <a:solidFill>
                <a:schemeClr val="dk1"/>
              </a:solidFill>
              <a:latin typeface="Arial"/>
              <a:ea typeface="Arial"/>
              <a:cs typeface="Arial"/>
              <a:sym typeface="Arial"/>
            </a:endParaRPr>
          </a:p>
        </p:txBody>
      </p:sp>
      <p:pic>
        <p:nvPicPr>
          <p:cNvPr id="609" name="Google Shape;609;p34"/>
          <p:cNvPicPr preferRelativeResize="0"/>
          <p:nvPr/>
        </p:nvPicPr>
        <p:blipFill rotWithShape="1">
          <a:blip r:embed="rId4">
            <a:alphaModFix/>
          </a:blip>
          <a:srcRect b="0" l="0" r="0" t="0"/>
          <a:stretch/>
        </p:blipFill>
        <p:spPr>
          <a:xfrm>
            <a:off x="466595" y="3118658"/>
            <a:ext cx="3894751" cy="1209373"/>
          </a:xfrm>
          <a:prstGeom prst="rect">
            <a:avLst/>
          </a:prstGeom>
          <a:noFill/>
          <a:ln>
            <a:noFill/>
          </a:ln>
        </p:spPr>
      </p:pic>
      <p:sp>
        <p:nvSpPr>
          <p:cNvPr id="610" name="Google Shape;610;p34"/>
          <p:cNvSpPr/>
          <p:nvPr/>
        </p:nvSpPr>
        <p:spPr>
          <a:xfrm>
            <a:off x="506287" y="3576413"/>
            <a:ext cx="352651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Share of Voice (SOV) Analysis</a:t>
            </a:r>
            <a:endParaRPr b="0" i="0" sz="1800" u="none" cap="none" strike="noStrike">
              <a:solidFill>
                <a:schemeClr val="dk1"/>
              </a:solidFill>
              <a:latin typeface="Arial"/>
              <a:ea typeface="Arial"/>
              <a:cs typeface="Arial"/>
              <a:sym typeface="Arial"/>
            </a:endParaRPr>
          </a:p>
        </p:txBody>
      </p:sp>
      <p:sp>
        <p:nvSpPr>
          <p:cNvPr id="611" name="Google Shape;611;p34"/>
          <p:cNvSpPr/>
          <p:nvPr/>
        </p:nvSpPr>
        <p:spPr>
          <a:xfrm>
            <a:off x="778526" y="1445338"/>
            <a:ext cx="3270900" cy="1326600"/>
          </a:xfrm>
          <a:prstGeom prst="rect">
            <a:avLst/>
          </a:prstGeom>
          <a:noFill/>
          <a:ln>
            <a:noFill/>
          </a:ln>
        </p:spPr>
        <p:txBody>
          <a:bodyPr anchorCtr="0" anchor="t" bIns="0" lIns="0" spcFirstLastPara="1" rIns="0" wrap="square" tIns="0">
            <a:noAutofit/>
          </a:bodyPr>
          <a:lstStyle/>
          <a:p>
            <a:pPr indent="0" lvl="0" marL="0" marR="0" rtl="0" algn="l">
              <a:lnSpc>
                <a:spcPct val="143292"/>
              </a:lnSpc>
              <a:spcBef>
                <a:spcPts val="0"/>
              </a:spcBef>
              <a:spcAft>
                <a:spcPts val="0"/>
              </a:spcAft>
              <a:buClr>
                <a:srgbClr val="3D3D3D"/>
              </a:buClr>
              <a:buSzPts val="1215"/>
              <a:buFont typeface="Lato"/>
              <a:buNone/>
            </a:pPr>
            <a:r>
              <a:rPr b="0" i="0" lang="en-US" sz="1215" u="none" cap="none" strike="noStrike">
                <a:solidFill>
                  <a:srgbClr val="3D3D3D"/>
                </a:solidFill>
                <a:latin typeface="Lato"/>
                <a:ea typeface="Lato"/>
                <a:cs typeface="Lato"/>
                <a:sym typeface="Lato"/>
              </a:rPr>
              <a:t>Analyze brand mentions across social media platforms to compute the share of voice (SOV) against key competitors. Use data sources like Meltwater, Brandwatch, and Sprinklr to track total brand mentions and calculate the relative SOV percentage.</a:t>
            </a:r>
            <a:endParaRPr b="0" i="0" sz="1800" u="none" cap="none" strike="noStrike">
              <a:solidFill>
                <a:schemeClr val="dk1"/>
              </a:solidFill>
              <a:latin typeface="Arial"/>
              <a:ea typeface="Arial"/>
              <a:cs typeface="Arial"/>
              <a:sym typeface="Arial"/>
            </a:endParaRPr>
          </a:p>
        </p:txBody>
      </p:sp>
      <p:pic>
        <p:nvPicPr>
          <p:cNvPr id="612" name="Google Shape;612;p34"/>
          <p:cNvPicPr preferRelativeResize="0"/>
          <p:nvPr/>
        </p:nvPicPr>
        <p:blipFill rotWithShape="1">
          <a:blip r:embed="rId5">
            <a:alphaModFix/>
          </a:blip>
          <a:srcRect b="0" l="0" r="0" t="0"/>
          <a:stretch/>
        </p:blipFill>
        <p:spPr>
          <a:xfrm>
            <a:off x="4148671" y="3118658"/>
            <a:ext cx="3894751" cy="1209373"/>
          </a:xfrm>
          <a:prstGeom prst="rect">
            <a:avLst/>
          </a:prstGeom>
          <a:noFill/>
          <a:ln>
            <a:noFill/>
          </a:ln>
        </p:spPr>
      </p:pic>
      <p:sp>
        <p:nvSpPr>
          <p:cNvPr id="613" name="Google Shape;613;p34"/>
          <p:cNvSpPr/>
          <p:nvPr/>
        </p:nvSpPr>
        <p:spPr>
          <a:xfrm>
            <a:off x="4488329" y="3576413"/>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Search Trend Analysis</a:t>
            </a:r>
            <a:endParaRPr b="0" i="0" sz="1800" u="none" cap="none" strike="noStrike">
              <a:solidFill>
                <a:schemeClr val="dk1"/>
              </a:solidFill>
              <a:latin typeface="Arial"/>
              <a:ea typeface="Arial"/>
              <a:cs typeface="Arial"/>
              <a:sym typeface="Arial"/>
            </a:endParaRPr>
          </a:p>
        </p:txBody>
      </p:sp>
      <p:sp>
        <p:nvSpPr>
          <p:cNvPr id="614" name="Google Shape;614;p34"/>
          <p:cNvSpPr/>
          <p:nvPr/>
        </p:nvSpPr>
        <p:spPr>
          <a:xfrm>
            <a:off x="4236064" y="4459861"/>
            <a:ext cx="3526500" cy="1326600"/>
          </a:xfrm>
          <a:prstGeom prst="rect">
            <a:avLst/>
          </a:prstGeom>
          <a:noFill/>
          <a:ln>
            <a:noFill/>
          </a:ln>
        </p:spPr>
        <p:txBody>
          <a:bodyPr anchorCtr="0" anchor="t" bIns="0" lIns="0" spcFirstLastPara="1" rIns="0" wrap="square" tIns="0">
            <a:noAutofit/>
          </a:bodyPr>
          <a:lstStyle/>
          <a:p>
            <a:pPr indent="0" lvl="0" marL="0" marR="0" rtl="0" algn="l">
              <a:lnSpc>
                <a:spcPct val="143292"/>
              </a:lnSpc>
              <a:spcBef>
                <a:spcPts val="0"/>
              </a:spcBef>
              <a:spcAft>
                <a:spcPts val="0"/>
              </a:spcAft>
              <a:buClr>
                <a:srgbClr val="3D3D3D"/>
              </a:buClr>
              <a:buSzPts val="1215"/>
              <a:buFont typeface="Lato"/>
              <a:buNone/>
            </a:pPr>
            <a:r>
              <a:rPr b="0" i="0" lang="en-US" sz="1215" u="none" cap="none" strike="noStrike">
                <a:solidFill>
                  <a:srgbClr val="3D3D3D"/>
                </a:solidFill>
                <a:latin typeface="Lato"/>
                <a:ea typeface="Lato"/>
                <a:cs typeface="Lato"/>
                <a:sym typeface="Lato"/>
              </a:rPr>
              <a:t>Examine the growth of branded keyword searches over a 12-24 month period using tools like Google Trends, SEMrush, and Ahrefs. This provides insights into the evolving consumer interest and search behaviors.</a:t>
            </a:r>
            <a:endParaRPr b="0" i="0" sz="1800" u="none" cap="none" strike="noStrike">
              <a:solidFill>
                <a:schemeClr val="dk1"/>
              </a:solidFill>
              <a:latin typeface="Arial"/>
              <a:ea typeface="Arial"/>
              <a:cs typeface="Arial"/>
              <a:sym typeface="Arial"/>
            </a:endParaRPr>
          </a:p>
        </p:txBody>
      </p:sp>
      <p:pic>
        <p:nvPicPr>
          <p:cNvPr id="615" name="Google Shape;615;p34"/>
          <p:cNvPicPr preferRelativeResize="0"/>
          <p:nvPr/>
        </p:nvPicPr>
        <p:blipFill rotWithShape="1">
          <a:blip r:embed="rId5">
            <a:alphaModFix/>
          </a:blip>
          <a:srcRect b="0" l="0" r="0" t="0"/>
          <a:stretch/>
        </p:blipFill>
        <p:spPr>
          <a:xfrm>
            <a:off x="7830713" y="3118658"/>
            <a:ext cx="3894751" cy="1209373"/>
          </a:xfrm>
          <a:prstGeom prst="rect">
            <a:avLst/>
          </a:prstGeom>
          <a:noFill/>
          <a:ln>
            <a:noFill/>
          </a:ln>
        </p:spPr>
      </p:pic>
      <p:sp>
        <p:nvSpPr>
          <p:cNvPr id="616" name="Google Shape;616;p34"/>
          <p:cNvSpPr/>
          <p:nvPr/>
        </p:nvSpPr>
        <p:spPr>
          <a:xfrm>
            <a:off x="8170408" y="3576413"/>
            <a:ext cx="3212269"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PR &amp; Media Coverage</a:t>
            </a:r>
            <a:endParaRPr b="0" i="0" sz="1800" u="none" cap="none" strike="noStrike">
              <a:solidFill>
                <a:schemeClr val="dk1"/>
              </a:solidFill>
              <a:latin typeface="Arial"/>
              <a:ea typeface="Arial"/>
              <a:cs typeface="Arial"/>
              <a:sym typeface="Arial"/>
            </a:endParaRPr>
          </a:p>
        </p:txBody>
      </p:sp>
      <p:sp>
        <p:nvSpPr>
          <p:cNvPr id="617" name="Google Shape;617;p34"/>
          <p:cNvSpPr/>
          <p:nvPr/>
        </p:nvSpPr>
        <p:spPr>
          <a:xfrm>
            <a:off x="8125968" y="1634108"/>
            <a:ext cx="3526500" cy="1326600"/>
          </a:xfrm>
          <a:prstGeom prst="rect">
            <a:avLst/>
          </a:prstGeom>
          <a:noFill/>
          <a:ln>
            <a:noFill/>
          </a:ln>
        </p:spPr>
        <p:txBody>
          <a:bodyPr anchorCtr="0" anchor="t" bIns="0" lIns="0" spcFirstLastPara="1" rIns="0" wrap="square" tIns="0">
            <a:noAutofit/>
          </a:bodyPr>
          <a:lstStyle/>
          <a:p>
            <a:pPr indent="0" lvl="0" marL="0" marR="0" rtl="0" algn="l">
              <a:lnSpc>
                <a:spcPct val="143292"/>
              </a:lnSpc>
              <a:spcBef>
                <a:spcPts val="0"/>
              </a:spcBef>
              <a:spcAft>
                <a:spcPts val="0"/>
              </a:spcAft>
              <a:buClr>
                <a:srgbClr val="3D3D3D"/>
              </a:buClr>
              <a:buSzPts val="1215"/>
              <a:buFont typeface="Lato"/>
              <a:buNone/>
            </a:pPr>
            <a:r>
              <a:rPr b="0" i="0" lang="en-US" sz="1215" u="none" cap="none" strike="noStrike">
                <a:solidFill>
                  <a:srgbClr val="3D3D3D"/>
                </a:solidFill>
                <a:latin typeface="Lato"/>
                <a:ea typeface="Lato"/>
                <a:cs typeface="Lato"/>
                <a:sym typeface="Lato"/>
              </a:rPr>
              <a:t>Categorize media articles into positive, neutral, or negative sentiment, and assign weighted scores to analyze the overall media perception and narrative surrounding the brand. Leverage data sources like Factiva, Nexis Uni, and Bloomberg.</a:t>
            </a:r>
            <a:endParaRPr b="0" i="0" sz="1800" u="none" cap="none" strike="noStrike">
              <a:solidFill>
                <a:schemeClr val="dk1"/>
              </a:solidFill>
              <a:latin typeface="Arial"/>
              <a:ea typeface="Arial"/>
              <a:cs typeface="Arial"/>
              <a:sym typeface="Arial"/>
            </a:endParaRPr>
          </a:p>
        </p:txBody>
      </p:sp>
      <p:pic>
        <p:nvPicPr>
          <p:cNvPr id="618" name="Google Shape;618;p34"/>
          <p:cNvPicPr preferRelativeResize="0"/>
          <p:nvPr/>
        </p:nvPicPr>
        <p:blipFill rotWithShape="1">
          <a:blip r:embed="rId6">
            <a:alphaModFix/>
          </a:blip>
          <a:srcRect b="0" l="0" r="0" t="0"/>
          <a:stretch/>
        </p:blipFill>
        <p:spPr>
          <a:xfrm>
            <a:off x="142839" y="6509324"/>
            <a:ext cx="952262" cy="204123"/>
          </a:xfrm>
          <a:prstGeom prst="rect">
            <a:avLst/>
          </a:prstGeom>
          <a:noFill/>
          <a:ln>
            <a:noFill/>
          </a:ln>
        </p:spPr>
      </p:pic>
      <p:sp>
        <p:nvSpPr>
          <p:cNvPr id="619" name="Google Shape;619;p34"/>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620" name="Google Shape;620;p34"/>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4"/>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26" name="Shape 626"/>
        <p:cNvGrpSpPr/>
        <p:nvPr/>
      </p:nvGrpSpPr>
      <p:grpSpPr>
        <a:xfrm>
          <a:off x="0" y="0"/>
          <a:ext cx="0" cy="0"/>
          <a:chOff x="0" y="0"/>
          <a:chExt cx="0" cy="0"/>
        </a:xfrm>
      </p:grpSpPr>
      <p:pic>
        <p:nvPicPr>
          <p:cNvPr id="627" name="Google Shape;627;p35"/>
          <p:cNvPicPr preferRelativeResize="0"/>
          <p:nvPr/>
        </p:nvPicPr>
        <p:blipFill rotWithShape="1">
          <a:blip r:embed="rId3">
            <a:alphaModFix/>
          </a:blip>
          <a:srcRect b="0" l="0" r="0" t="0"/>
          <a:stretch/>
        </p:blipFill>
        <p:spPr>
          <a:xfrm>
            <a:off x="0" y="-48168"/>
            <a:ext cx="5942114" cy="1066533"/>
          </a:xfrm>
          <a:prstGeom prst="rect">
            <a:avLst/>
          </a:prstGeom>
          <a:noFill/>
          <a:ln>
            <a:noFill/>
          </a:ln>
        </p:spPr>
      </p:pic>
      <p:sp>
        <p:nvSpPr>
          <p:cNvPr id="628" name="Google Shape;628;p35"/>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MEASURING BRAND ASSOCIATION</a:t>
            </a:r>
            <a:endParaRPr b="0" i="0" sz="1800" u="none" cap="none" strike="noStrike">
              <a:solidFill>
                <a:schemeClr val="dk1"/>
              </a:solidFill>
              <a:latin typeface="Arial"/>
              <a:ea typeface="Arial"/>
              <a:cs typeface="Arial"/>
              <a:sym typeface="Arial"/>
            </a:endParaRPr>
          </a:p>
        </p:txBody>
      </p:sp>
      <p:pic>
        <p:nvPicPr>
          <p:cNvPr id="629" name="Google Shape;629;p35"/>
          <p:cNvPicPr preferRelativeResize="0"/>
          <p:nvPr/>
        </p:nvPicPr>
        <p:blipFill rotWithShape="1">
          <a:blip r:embed="rId4">
            <a:alphaModFix/>
          </a:blip>
          <a:srcRect b="0" l="0" r="0" t="0"/>
          <a:stretch/>
        </p:blipFill>
        <p:spPr>
          <a:xfrm>
            <a:off x="1523609" y="2041114"/>
            <a:ext cx="28568" cy="485654"/>
          </a:xfrm>
          <a:prstGeom prst="rect">
            <a:avLst/>
          </a:prstGeom>
          <a:noFill/>
          <a:ln>
            <a:noFill/>
          </a:ln>
        </p:spPr>
      </p:pic>
      <p:sp>
        <p:nvSpPr>
          <p:cNvPr id="630" name="Google Shape;630;p35"/>
          <p:cNvSpPr/>
          <p:nvPr/>
        </p:nvSpPr>
        <p:spPr>
          <a:xfrm>
            <a:off x="923694" y="2106195"/>
            <a:ext cx="628493" cy="326670"/>
          </a:xfrm>
          <a:prstGeom prst="rect">
            <a:avLst/>
          </a:prstGeom>
          <a:noFill/>
          <a:ln>
            <a:noFill/>
          </a:ln>
        </p:spPr>
        <p:txBody>
          <a:bodyPr anchorCtr="0" anchor="ctr" bIns="0" lIns="0" spcFirstLastPara="1" rIns="0" wrap="square" tIns="0">
            <a:noAutofit/>
          </a:bodyPr>
          <a:lstStyle/>
          <a:p>
            <a:pPr indent="0" lvl="0" marL="0" marR="0" rtl="0" algn="ctr">
              <a:lnSpc>
                <a:spcPct val="136137"/>
              </a:lnSpc>
              <a:spcBef>
                <a:spcPts val="0"/>
              </a:spcBef>
              <a:spcAft>
                <a:spcPts val="0"/>
              </a:spcAft>
              <a:buClr>
                <a:srgbClr val="000000"/>
              </a:buClr>
              <a:buSzPts val="1890"/>
              <a:buFont typeface="Lato"/>
              <a:buNone/>
            </a:pPr>
            <a:r>
              <a:rPr b="0" i="0" lang="en-US" sz="1890" u="none" cap="none" strike="noStrike">
                <a:solidFill>
                  <a:srgbClr val="000000"/>
                </a:solidFill>
                <a:latin typeface="Lato"/>
                <a:ea typeface="Lato"/>
                <a:cs typeface="Lato"/>
                <a:sym typeface="Lato"/>
              </a:rPr>
              <a:t>1</a:t>
            </a:r>
            <a:endParaRPr b="0" i="0" sz="1800" u="none" cap="none" strike="noStrike">
              <a:solidFill>
                <a:schemeClr val="dk1"/>
              </a:solidFill>
              <a:latin typeface="Arial"/>
              <a:ea typeface="Arial"/>
              <a:cs typeface="Arial"/>
              <a:sym typeface="Arial"/>
            </a:endParaRPr>
          </a:p>
        </p:txBody>
      </p:sp>
      <p:sp>
        <p:nvSpPr>
          <p:cNvPr id="631" name="Google Shape;631;p35"/>
          <p:cNvSpPr/>
          <p:nvPr/>
        </p:nvSpPr>
        <p:spPr>
          <a:xfrm>
            <a:off x="1809298" y="2160876"/>
            <a:ext cx="4085203" cy="280025"/>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Consumer Perception Surveys</a:t>
            </a:r>
            <a:endParaRPr b="0" i="0" sz="1800" u="none" cap="none" strike="noStrike">
              <a:solidFill>
                <a:schemeClr val="dk1"/>
              </a:solidFill>
              <a:latin typeface="Arial"/>
              <a:ea typeface="Arial"/>
              <a:cs typeface="Arial"/>
              <a:sym typeface="Arial"/>
            </a:endParaRPr>
          </a:p>
        </p:txBody>
      </p:sp>
      <p:sp>
        <p:nvSpPr>
          <p:cNvPr id="632" name="Google Shape;632;p35"/>
          <p:cNvSpPr/>
          <p:nvPr/>
        </p:nvSpPr>
        <p:spPr>
          <a:xfrm>
            <a:off x="1809298" y="2504359"/>
            <a:ext cx="4085203" cy="98231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Develop surveys to measure emotional connection and brand differentiation using data sources like Ipsos, Qualtrics, and Nielsen Panels.</a:t>
            </a:r>
            <a:endParaRPr b="0" i="0" sz="1800" u="none" cap="none" strike="noStrike">
              <a:solidFill>
                <a:schemeClr val="dk1"/>
              </a:solidFill>
              <a:latin typeface="Arial"/>
              <a:ea typeface="Arial"/>
              <a:cs typeface="Arial"/>
              <a:sym typeface="Arial"/>
            </a:endParaRPr>
          </a:p>
        </p:txBody>
      </p:sp>
      <p:pic>
        <p:nvPicPr>
          <p:cNvPr id="633" name="Google Shape;633;p35"/>
          <p:cNvPicPr preferRelativeResize="0"/>
          <p:nvPr/>
        </p:nvPicPr>
        <p:blipFill rotWithShape="1">
          <a:blip r:embed="rId4">
            <a:alphaModFix/>
          </a:blip>
          <a:srcRect b="0" l="0" r="0" t="0"/>
          <a:stretch/>
        </p:blipFill>
        <p:spPr>
          <a:xfrm>
            <a:off x="7046741" y="2041114"/>
            <a:ext cx="28568" cy="485654"/>
          </a:xfrm>
          <a:prstGeom prst="rect">
            <a:avLst/>
          </a:prstGeom>
          <a:noFill/>
          <a:ln>
            <a:noFill/>
          </a:ln>
        </p:spPr>
      </p:pic>
      <p:sp>
        <p:nvSpPr>
          <p:cNvPr id="634" name="Google Shape;634;p35"/>
          <p:cNvSpPr/>
          <p:nvPr/>
        </p:nvSpPr>
        <p:spPr>
          <a:xfrm>
            <a:off x="6446813" y="2106195"/>
            <a:ext cx="628493" cy="326670"/>
          </a:xfrm>
          <a:prstGeom prst="rect">
            <a:avLst/>
          </a:prstGeom>
          <a:noFill/>
          <a:ln>
            <a:noFill/>
          </a:ln>
        </p:spPr>
        <p:txBody>
          <a:bodyPr anchorCtr="0" anchor="ctr" bIns="0" lIns="0" spcFirstLastPara="1" rIns="0" wrap="square" tIns="0">
            <a:noAutofit/>
          </a:bodyPr>
          <a:lstStyle/>
          <a:p>
            <a:pPr indent="0" lvl="0" marL="0" marR="0" rtl="0" algn="ctr">
              <a:lnSpc>
                <a:spcPct val="136137"/>
              </a:lnSpc>
              <a:spcBef>
                <a:spcPts val="0"/>
              </a:spcBef>
              <a:spcAft>
                <a:spcPts val="0"/>
              </a:spcAft>
              <a:buClr>
                <a:srgbClr val="000000"/>
              </a:buClr>
              <a:buSzPts val="1890"/>
              <a:buFont typeface="Lato"/>
              <a:buNone/>
            </a:pPr>
            <a:r>
              <a:rPr b="0" i="0" lang="en-US" sz="1890" u="none" cap="none" strike="noStrike">
                <a:solidFill>
                  <a:srgbClr val="000000"/>
                </a:solidFill>
                <a:latin typeface="Lato"/>
                <a:ea typeface="Lato"/>
                <a:cs typeface="Lato"/>
                <a:sym typeface="Lato"/>
              </a:rPr>
              <a:t>2</a:t>
            </a:r>
            <a:endParaRPr b="0" i="0" sz="1800" u="none" cap="none" strike="noStrike">
              <a:solidFill>
                <a:schemeClr val="dk1"/>
              </a:solidFill>
              <a:latin typeface="Arial"/>
              <a:ea typeface="Arial"/>
              <a:cs typeface="Arial"/>
              <a:sym typeface="Arial"/>
            </a:endParaRPr>
          </a:p>
        </p:txBody>
      </p:sp>
      <p:sp>
        <p:nvSpPr>
          <p:cNvPr id="635" name="Google Shape;635;p35"/>
          <p:cNvSpPr/>
          <p:nvPr/>
        </p:nvSpPr>
        <p:spPr>
          <a:xfrm>
            <a:off x="7332416" y="2160876"/>
            <a:ext cx="4085203" cy="280025"/>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Social Media Thematic Analysis</a:t>
            </a:r>
            <a:endParaRPr b="0" i="0" sz="1800" u="none" cap="none" strike="noStrike">
              <a:solidFill>
                <a:schemeClr val="dk1"/>
              </a:solidFill>
              <a:latin typeface="Arial"/>
              <a:ea typeface="Arial"/>
              <a:cs typeface="Arial"/>
              <a:sym typeface="Arial"/>
            </a:endParaRPr>
          </a:p>
        </p:txBody>
      </p:sp>
      <p:sp>
        <p:nvSpPr>
          <p:cNvPr id="636" name="Google Shape;636;p35"/>
          <p:cNvSpPr/>
          <p:nvPr/>
        </p:nvSpPr>
        <p:spPr>
          <a:xfrm>
            <a:off x="7332416" y="2504359"/>
            <a:ext cx="4085203" cy="982318"/>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Identify recurring themes in consumer discussions (e.g., performance, sustainability) using AI-driven NLP tools like MonkeyLearn and Sprinklr.</a:t>
            </a:r>
            <a:endParaRPr b="0" i="0" sz="1800" u="none" cap="none" strike="noStrike">
              <a:solidFill>
                <a:schemeClr val="dk1"/>
              </a:solidFill>
              <a:latin typeface="Arial"/>
              <a:ea typeface="Arial"/>
              <a:cs typeface="Arial"/>
              <a:sym typeface="Arial"/>
            </a:endParaRPr>
          </a:p>
        </p:txBody>
      </p:sp>
      <p:pic>
        <p:nvPicPr>
          <p:cNvPr id="637" name="Google Shape;637;p35"/>
          <p:cNvPicPr preferRelativeResize="0"/>
          <p:nvPr/>
        </p:nvPicPr>
        <p:blipFill rotWithShape="1">
          <a:blip r:embed="rId4">
            <a:alphaModFix/>
          </a:blip>
          <a:srcRect b="0" l="0" r="0" t="0"/>
          <a:stretch/>
        </p:blipFill>
        <p:spPr>
          <a:xfrm>
            <a:off x="1523609" y="3812321"/>
            <a:ext cx="28568" cy="485654"/>
          </a:xfrm>
          <a:prstGeom prst="rect">
            <a:avLst/>
          </a:prstGeom>
          <a:noFill/>
          <a:ln>
            <a:noFill/>
          </a:ln>
        </p:spPr>
      </p:pic>
      <p:sp>
        <p:nvSpPr>
          <p:cNvPr id="638" name="Google Shape;638;p35"/>
          <p:cNvSpPr/>
          <p:nvPr/>
        </p:nvSpPr>
        <p:spPr>
          <a:xfrm>
            <a:off x="923694" y="3877402"/>
            <a:ext cx="628493" cy="326670"/>
          </a:xfrm>
          <a:prstGeom prst="rect">
            <a:avLst/>
          </a:prstGeom>
          <a:noFill/>
          <a:ln>
            <a:noFill/>
          </a:ln>
        </p:spPr>
        <p:txBody>
          <a:bodyPr anchorCtr="0" anchor="ctr" bIns="0" lIns="0" spcFirstLastPara="1" rIns="0" wrap="square" tIns="0">
            <a:noAutofit/>
          </a:bodyPr>
          <a:lstStyle/>
          <a:p>
            <a:pPr indent="0" lvl="0" marL="0" marR="0" rtl="0" algn="ctr">
              <a:lnSpc>
                <a:spcPct val="136137"/>
              </a:lnSpc>
              <a:spcBef>
                <a:spcPts val="0"/>
              </a:spcBef>
              <a:spcAft>
                <a:spcPts val="0"/>
              </a:spcAft>
              <a:buClr>
                <a:srgbClr val="000000"/>
              </a:buClr>
              <a:buSzPts val="1890"/>
              <a:buFont typeface="Lato"/>
              <a:buNone/>
            </a:pPr>
            <a:r>
              <a:rPr b="0" i="0" lang="en-US" sz="1890" u="none" cap="none" strike="noStrike">
                <a:solidFill>
                  <a:srgbClr val="000000"/>
                </a:solidFill>
                <a:latin typeface="Lato"/>
                <a:ea typeface="Lato"/>
                <a:cs typeface="Lato"/>
                <a:sym typeface="Lato"/>
              </a:rPr>
              <a:t>3</a:t>
            </a:r>
            <a:endParaRPr b="0" i="0" sz="1800" u="none" cap="none" strike="noStrike">
              <a:solidFill>
                <a:schemeClr val="dk1"/>
              </a:solidFill>
              <a:latin typeface="Arial"/>
              <a:ea typeface="Arial"/>
              <a:cs typeface="Arial"/>
              <a:sym typeface="Arial"/>
            </a:endParaRPr>
          </a:p>
        </p:txBody>
      </p:sp>
      <p:sp>
        <p:nvSpPr>
          <p:cNvPr id="639" name="Google Shape;639;p35"/>
          <p:cNvSpPr/>
          <p:nvPr/>
        </p:nvSpPr>
        <p:spPr>
          <a:xfrm>
            <a:off x="1809298" y="3932083"/>
            <a:ext cx="4085203" cy="280025"/>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Brand Conflation Analysis</a:t>
            </a:r>
            <a:endParaRPr b="0" i="0" sz="1800" u="none" cap="none" strike="noStrike">
              <a:solidFill>
                <a:schemeClr val="dk1"/>
              </a:solidFill>
              <a:latin typeface="Arial"/>
              <a:ea typeface="Arial"/>
              <a:cs typeface="Arial"/>
              <a:sym typeface="Arial"/>
            </a:endParaRPr>
          </a:p>
        </p:txBody>
      </p:sp>
      <p:sp>
        <p:nvSpPr>
          <p:cNvPr id="640" name="Google Shape;640;p35"/>
          <p:cNvSpPr/>
          <p:nvPr/>
        </p:nvSpPr>
        <p:spPr>
          <a:xfrm>
            <a:off x="1809298" y="4275567"/>
            <a:ext cx="4085203" cy="491159"/>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Conduct focus groups to determine if consumers confuse Nike with competitors.</a:t>
            </a:r>
            <a:endParaRPr b="0" i="0" sz="1800" u="none" cap="none" strike="noStrike">
              <a:solidFill>
                <a:schemeClr val="dk1"/>
              </a:solidFill>
              <a:latin typeface="Arial"/>
              <a:ea typeface="Arial"/>
              <a:cs typeface="Arial"/>
              <a:sym typeface="Arial"/>
            </a:endParaRPr>
          </a:p>
        </p:txBody>
      </p:sp>
      <p:pic>
        <p:nvPicPr>
          <p:cNvPr id="641" name="Google Shape;641;p35"/>
          <p:cNvPicPr preferRelativeResize="0"/>
          <p:nvPr/>
        </p:nvPicPr>
        <p:blipFill rotWithShape="1">
          <a:blip r:embed="rId5">
            <a:alphaModFix/>
          </a:blip>
          <a:srcRect b="0" l="0" r="0" t="0"/>
          <a:stretch/>
        </p:blipFill>
        <p:spPr>
          <a:xfrm>
            <a:off x="142839" y="6509324"/>
            <a:ext cx="952262" cy="204123"/>
          </a:xfrm>
          <a:prstGeom prst="rect">
            <a:avLst/>
          </a:prstGeom>
          <a:noFill/>
          <a:ln>
            <a:noFill/>
          </a:ln>
        </p:spPr>
      </p:pic>
      <p:sp>
        <p:nvSpPr>
          <p:cNvPr id="642" name="Google Shape;642;p35"/>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643" name="Google Shape;643;p35"/>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5"/>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49" name="Shape 649"/>
        <p:cNvGrpSpPr/>
        <p:nvPr/>
      </p:nvGrpSpPr>
      <p:grpSpPr>
        <a:xfrm>
          <a:off x="0" y="0"/>
          <a:ext cx="0" cy="0"/>
          <a:chOff x="0" y="0"/>
          <a:chExt cx="0" cy="0"/>
        </a:xfrm>
      </p:grpSpPr>
      <p:pic>
        <p:nvPicPr>
          <p:cNvPr id="650" name="Google Shape;650;p36"/>
          <p:cNvPicPr preferRelativeResize="0"/>
          <p:nvPr/>
        </p:nvPicPr>
        <p:blipFill rotWithShape="1">
          <a:blip r:embed="rId3">
            <a:alphaModFix/>
          </a:blip>
          <a:srcRect b="0" l="0" r="0" t="0"/>
          <a:stretch/>
        </p:blipFill>
        <p:spPr>
          <a:xfrm>
            <a:off x="0" y="-48168"/>
            <a:ext cx="11589027" cy="1066533"/>
          </a:xfrm>
          <a:prstGeom prst="rect">
            <a:avLst/>
          </a:prstGeom>
          <a:noFill/>
          <a:ln>
            <a:noFill/>
          </a:ln>
        </p:spPr>
      </p:pic>
      <p:sp>
        <p:nvSpPr>
          <p:cNvPr id="651" name="Google Shape;651;p36"/>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CALCULATING THE BRAND EQUITY SCORE - COMPREHENSIVE FRAMEWORK</a:t>
            </a:r>
            <a:endParaRPr b="0" i="0" sz="1800" u="none" cap="none" strike="noStrike">
              <a:solidFill>
                <a:schemeClr val="dk1"/>
              </a:solidFill>
              <a:latin typeface="Arial"/>
              <a:ea typeface="Arial"/>
              <a:cs typeface="Arial"/>
              <a:sym typeface="Arial"/>
            </a:endParaRPr>
          </a:p>
        </p:txBody>
      </p:sp>
      <p:cxnSp>
        <p:nvCxnSpPr>
          <p:cNvPr id="652" name="Google Shape;652;p36"/>
          <p:cNvCxnSpPr/>
          <p:nvPr/>
        </p:nvCxnSpPr>
        <p:spPr>
          <a:xfrm rot="3840000">
            <a:off x="3875735" y="2254480"/>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53" name="Google Shape;653;p36"/>
          <p:cNvCxnSpPr/>
          <p:nvPr/>
        </p:nvCxnSpPr>
        <p:spPr>
          <a:xfrm rot="6900000">
            <a:off x="3875735" y="2849644"/>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54" name="Google Shape;654;p36"/>
          <p:cNvCxnSpPr/>
          <p:nvPr/>
        </p:nvCxnSpPr>
        <p:spPr>
          <a:xfrm rot="10800000">
            <a:off x="476131" y="3147226"/>
            <a:ext cx="3586853" cy="0"/>
          </a:xfrm>
          <a:prstGeom prst="straightConnector1">
            <a:avLst/>
          </a:prstGeom>
          <a:noFill/>
          <a:ln cap="flat" cmpd="sng" w="25400">
            <a:solidFill>
              <a:srgbClr val="000000"/>
            </a:solidFill>
            <a:prstDash val="solid"/>
            <a:miter lim="800000"/>
            <a:headEnd len="sm" w="sm" type="none"/>
            <a:tailEnd len="sm" w="sm" type="none"/>
          </a:ln>
        </p:spPr>
      </p:cxnSp>
      <p:cxnSp>
        <p:nvCxnSpPr>
          <p:cNvPr id="655" name="Google Shape;655;p36"/>
          <p:cNvCxnSpPr/>
          <p:nvPr/>
        </p:nvCxnSpPr>
        <p:spPr>
          <a:xfrm rot="-5400000">
            <a:off x="-119033" y="2552062"/>
            <a:ext cx="1190327" cy="0"/>
          </a:xfrm>
          <a:prstGeom prst="straightConnector1">
            <a:avLst/>
          </a:prstGeom>
          <a:noFill/>
          <a:ln cap="flat" cmpd="sng" w="25400">
            <a:solidFill>
              <a:srgbClr val="000000"/>
            </a:solidFill>
            <a:prstDash val="solid"/>
            <a:miter lim="800000"/>
            <a:headEnd len="sm" w="sm" type="none"/>
            <a:tailEnd len="sm" w="sm" type="none"/>
          </a:ln>
        </p:spPr>
      </p:cxnSp>
      <p:cxnSp>
        <p:nvCxnSpPr>
          <p:cNvPr id="656" name="Google Shape;656;p36"/>
          <p:cNvCxnSpPr/>
          <p:nvPr/>
        </p:nvCxnSpPr>
        <p:spPr>
          <a:xfrm>
            <a:off x="476131" y="1956898"/>
            <a:ext cx="3586853" cy="0"/>
          </a:xfrm>
          <a:prstGeom prst="straightConnector1">
            <a:avLst/>
          </a:prstGeom>
          <a:noFill/>
          <a:ln cap="flat" cmpd="sng" w="25400">
            <a:solidFill>
              <a:srgbClr val="000000"/>
            </a:solidFill>
            <a:prstDash val="solid"/>
            <a:miter lim="800000"/>
            <a:headEnd len="sm" w="sm" type="none"/>
            <a:tailEnd len="sm" w="sm" type="none"/>
          </a:ln>
        </p:spPr>
      </p:cxnSp>
      <p:sp>
        <p:nvSpPr>
          <p:cNvPr id="657" name="Google Shape;657;p36"/>
          <p:cNvSpPr/>
          <p:nvPr/>
        </p:nvSpPr>
        <p:spPr>
          <a:xfrm>
            <a:off x="506287" y="2267053"/>
            <a:ext cx="3526516" cy="560049"/>
          </a:xfrm>
          <a:prstGeom prst="rect">
            <a:avLst/>
          </a:prstGeom>
          <a:noFill/>
          <a:ln>
            <a:noFill/>
          </a:ln>
        </p:spPr>
        <p:txBody>
          <a:bodyPr anchorCtr="0" anchor="ctr"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Calculating the Brand Equity Score</a:t>
            </a:r>
            <a:endParaRPr b="0" i="0" sz="1800" u="none" cap="none" strike="noStrike">
              <a:solidFill>
                <a:schemeClr val="dk1"/>
              </a:solidFill>
              <a:latin typeface="Arial"/>
              <a:ea typeface="Arial"/>
              <a:cs typeface="Arial"/>
              <a:sym typeface="Arial"/>
            </a:endParaRPr>
          </a:p>
        </p:txBody>
      </p:sp>
      <p:sp>
        <p:nvSpPr>
          <p:cNvPr id="658" name="Google Shape;658;p36"/>
          <p:cNvSpPr/>
          <p:nvPr/>
        </p:nvSpPr>
        <p:spPr>
          <a:xfrm>
            <a:off x="651725" y="3425200"/>
            <a:ext cx="3304500" cy="2210100"/>
          </a:xfrm>
          <a:prstGeom prst="rect">
            <a:avLst/>
          </a:prstGeom>
          <a:noFill/>
          <a:ln>
            <a:noFill/>
          </a:ln>
        </p:spPr>
        <p:txBody>
          <a:bodyPr anchorCtr="0" anchor="ctr"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The formula for calculating the Brand Equity Score is: </a:t>
            </a:r>
            <a:endParaRPr b="0" i="0" sz="1350" u="none" cap="none" strike="noStrike">
              <a:solidFill>
                <a:srgbClr val="3D3D3D"/>
              </a:solidFill>
              <a:latin typeface="Lato"/>
              <a:ea typeface="Lato"/>
              <a:cs typeface="Lato"/>
              <a:sym typeface="Lato"/>
            </a:endParaRPr>
          </a:p>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Brand Equity Score = (Awareness × W1) + (Esteem × W2) + (Association × W3) + (Loyalty × W4), where W1, W2, W3, and W4 are weightings assigned based on industry benchmarks. Each component is normalized to a 0-100 scale for cross-industry comparability.</a:t>
            </a:r>
            <a:endParaRPr b="0" i="0" sz="1800" u="none" cap="none" strike="noStrike">
              <a:solidFill>
                <a:schemeClr val="dk1"/>
              </a:solidFill>
              <a:latin typeface="Arial"/>
              <a:ea typeface="Arial"/>
              <a:cs typeface="Arial"/>
              <a:sym typeface="Arial"/>
            </a:endParaRPr>
          </a:p>
        </p:txBody>
      </p:sp>
      <p:cxnSp>
        <p:nvCxnSpPr>
          <p:cNvPr id="659" name="Google Shape;659;p36"/>
          <p:cNvCxnSpPr/>
          <p:nvPr/>
        </p:nvCxnSpPr>
        <p:spPr>
          <a:xfrm rot="3840000">
            <a:off x="7557789" y="2254480"/>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0" name="Google Shape;660;p36"/>
          <p:cNvCxnSpPr/>
          <p:nvPr/>
        </p:nvCxnSpPr>
        <p:spPr>
          <a:xfrm rot="6900000">
            <a:off x="7557789" y="2849644"/>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1" name="Google Shape;661;p36"/>
          <p:cNvCxnSpPr/>
          <p:nvPr/>
        </p:nvCxnSpPr>
        <p:spPr>
          <a:xfrm rot="10800000">
            <a:off x="4158185" y="3147226"/>
            <a:ext cx="3586853" cy="0"/>
          </a:xfrm>
          <a:prstGeom prst="straightConnector1">
            <a:avLst/>
          </a:prstGeom>
          <a:noFill/>
          <a:ln cap="flat" cmpd="sng" w="25400">
            <a:solidFill>
              <a:srgbClr val="000000"/>
            </a:solidFill>
            <a:prstDash val="solid"/>
            <a:miter lim="800000"/>
            <a:headEnd len="sm" w="sm" type="none"/>
            <a:tailEnd len="sm" w="sm" type="none"/>
          </a:ln>
        </p:spPr>
      </p:cxnSp>
      <p:cxnSp>
        <p:nvCxnSpPr>
          <p:cNvPr id="662" name="Google Shape;662;p36"/>
          <p:cNvCxnSpPr/>
          <p:nvPr/>
        </p:nvCxnSpPr>
        <p:spPr>
          <a:xfrm rot="-3840000">
            <a:off x="3970936" y="2849644"/>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3" name="Google Shape;663;p36"/>
          <p:cNvCxnSpPr/>
          <p:nvPr/>
        </p:nvCxnSpPr>
        <p:spPr>
          <a:xfrm rot="-6900000">
            <a:off x="3970936" y="2254480"/>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4" name="Google Shape;664;p36"/>
          <p:cNvCxnSpPr/>
          <p:nvPr/>
        </p:nvCxnSpPr>
        <p:spPr>
          <a:xfrm>
            <a:off x="4158185" y="1956898"/>
            <a:ext cx="3586853" cy="0"/>
          </a:xfrm>
          <a:prstGeom prst="straightConnector1">
            <a:avLst/>
          </a:prstGeom>
          <a:noFill/>
          <a:ln cap="flat" cmpd="sng" w="25400">
            <a:solidFill>
              <a:srgbClr val="000000"/>
            </a:solidFill>
            <a:prstDash val="solid"/>
            <a:miter lim="800000"/>
            <a:headEnd len="sm" w="sm" type="none"/>
            <a:tailEnd len="sm" w="sm" type="none"/>
          </a:ln>
        </p:spPr>
      </p:cxnSp>
      <p:sp>
        <p:nvSpPr>
          <p:cNvPr id="665" name="Google Shape;665;p36"/>
          <p:cNvSpPr/>
          <p:nvPr/>
        </p:nvSpPr>
        <p:spPr>
          <a:xfrm>
            <a:off x="4488329" y="2267053"/>
            <a:ext cx="3212269" cy="560049"/>
          </a:xfrm>
          <a:prstGeom prst="rect">
            <a:avLst/>
          </a:prstGeom>
          <a:noFill/>
          <a:ln>
            <a:noFill/>
          </a:ln>
        </p:spPr>
        <p:txBody>
          <a:bodyPr anchorCtr="0" anchor="ctr"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Example Weighting System (Apparel Industry)</a:t>
            </a:r>
            <a:endParaRPr b="0" i="0" sz="1800" u="none" cap="none" strike="noStrike">
              <a:solidFill>
                <a:schemeClr val="dk1"/>
              </a:solidFill>
              <a:latin typeface="Arial"/>
              <a:ea typeface="Arial"/>
              <a:cs typeface="Arial"/>
              <a:sym typeface="Arial"/>
            </a:endParaRPr>
          </a:p>
        </p:txBody>
      </p:sp>
      <p:sp>
        <p:nvSpPr>
          <p:cNvPr id="666" name="Google Shape;666;p36"/>
          <p:cNvSpPr/>
          <p:nvPr/>
        </p:nvSpPr>
        <p:spPr>
          <a:xfrm>
            <a:off x="4299362" y="3310750"/>
            <a:ext cx="3304500" cy="1227900"/>
          </a:xfrm>
          <a:prstGeom prst="rect">
            <a:avLst/>
          </a:prstGeom>
          <a:noFill/>
          <a:ln>
            <a:noFill/>
          </a:ln>
        </p:spPr>
        <p:txBody>
          <a:bodyPr anchorCtr="0" anchor="ctr"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For the apparel industry, the example weighting system is: </a:t>
            </a:r>
            <a:endParaRPr b="0" i="0" sz="1350" u="none" cap="none" strike="noStrike">
              <a:solidFill>
                <a:srgbClr val="3D3D3D"/>
              </a:solidFill>
              <a:latin typeface="Lato"/>
              <a:ea typeface="Lato"/>
              <a:cs typeface="Lato"/>
              <a:sym typeface="Lato"/>
            </a:endParaRPr>
          </a:p>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Brand Awareness (30%), Brand Esteem (30%), Brand Association (20%), and Brand Loyalty (20%).</a:t>
            </a:r>
            <a:endParaRPr b="0" i="0" sz="1800" u="none" cap="none" strike="noStrike">
              <a:solidFill>
                <a:schemeClr val="dk1"/>
              </a:solidFill>
              <a:latin typeface="Arial"/>
              <a:ea typeface="Arial"/>
              <a:cs typeface="Arial"/>
              <a:sym typeface="Arial"/>
            </a:endParaRPr>
          </a:p>
        </p:txBody>
      </p:sp>
      <p:cxnSp>
        <p:nvCxnSpPr>
          <p:cNvPr id="667" name="Google Shape;667;p36"/>
          <p:cNvCxnSpPr/>
          <p:nvPr/>
        </p:nvCxnSpPr>
        <p:spPr>
          <a:xfrm rot="3840000">
            <a:off x="11239844" y="2254480"/>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8" name="Google Shape;668;p36"/>
          <p:cNvCxnSpPr/>
          <p:nvPr/>
        </p:nvCxnSpPr>
        <p:spPr>
          <a:xfrm rot="6900000">
            <a:off x="11239844" y="2849644"/>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69" name="Google Shape;669;p36"/>
          <p:cNvCxnSpPr/>
          <p:nvPr/>
        </p:nvCxnSpPr>
        <p:spPr>
          <a:xfrm rot="10800000">
            <a:off x="7840239" y="3147226"/>
            <a:ext cx="3586853" cy="0"/>
          </a:xfrm>
          <a:prstGeom prst="straightConnector1">
            <a:avLst/>
          </a:prstGeom>
          <a:noFill/>
          <a:ln cap="flat" cmpd="sng" w="25400">
            <a:solidFill>
              <a:srgbClr val="000000"/>
            </a:solidFill>
            <a:prstDash val="solid"/>
            <a:miter lim="800000"/>
            <a:headEnd len="sm" w="sm" type="none"/>
            <a:tailEnd len="sm" w="sm" type="none"/>
          </a:ln>
        </p:spPr>
      </p:cxnSp>
      <p:cxnSp>
        <p:nvCxnSpPr>
          <p:cNvPr id="670" name="Google Shape;670;p36"/>
          <p:cNvCxnSpPr/>
          <p:nvPr/>
        </p:nvCxnSpPr>
        <p:spPr>
          <a:xfrm rot="-3840000">
            <a:off x="7652991" y="2849644"/>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71" name="Google Shape;671;p36"/>
          <p:cNvCxnSpPr/>
          <p:nvPr/>
        </p:nvCxnSpPr>
        <p:spPr>
          <a:xfrm rot="-6900000">
            <a:off x="7652991" y="2254480"/>
            <a:ext cx="660176" cy="0"/>
          </a:xfrm>
          <a:prstGeom prst="straightConnector1">
            <a:avLst/>
          </a:prstGeom>
          <a:noFill/>
          <a:ln cap="flat" cmpd="sng" w="25400">
            <a:solidFill>
              <a:srgbClr val="000000"/>
            </a:solidFill>
            <a:prstDash val="solid"/>
            <a:miter lim="800000"/>
            <a:headEnd len="sm" w="sm" type="none"/>
            <a:tailEnd len="sm" w="sm" type="none"/>
          </a:ln>
        </p:spPr>
      </p:cxnSp>
      <p:cxnSp>
        <p:nvCxnSpPr>
          <p:cNvPr id="672" name="Google Shape;672;p36"/>
          <p:cNvCxnSpPr/>
          <p:nvPr/>
        </p:nvCxnSpPr>
        <p:spPr>
          <a:xfrm>
            <a:off x="7840239" y="1956898"/>
            <a:ext cx="3586853" cy="0"/>
          </a:xfrm>
          <a:prstGeom prst="straightConnector1">
            <a:avLst/>
          </a:prstGeom>
          <a:noFill/>
          <a:ln cap="flat" cmpd="sng" w="25400">
            <a:solidFill>
              <a:srgbClr val="000000"/>
            </a:solidFill>
            <a:prstDash val="solid"/>
            <a:miter lim="800000"/>
            <a:headEnd len="sm" w="sm" type="none"/>
            <a:tailEnd len="sm" w="sm" type="none"/>
          </a:ln>
        </p:spPr>
      </p:cxnSp>
      <p:sp>
        <p:nvSpPr>
          <p:cNvPr id="673" name="Google Shape;673;p36"/>
          <p:cNvSpPr/>
          <p:nvPr/>
        </p:nvSpPr>
        <p:spPr>
          <a:xfrm>
            <a:off x="8170408" y="2405131"/>
            <a:ext cx="3212269" cy="280025"/>
          </a:xfrm>
          <a:prstGeom prst="rect">
            <a:avLst/>
          </a:prstGeom>
          <a:noFill/>
          <a:ln>
            <a:noFill/>
          </a:ln>
        </p:spPr>
        <p:txBody>
          <a:bodyPr anchorCtr="0" anchor="ctr" bIns="0" lIns="0" spcFirstLastPara="1" rIns="0" wrap="square" tIns="0">
            <a:noAutofit/>
          </a:bodyPr>
          <a:lstStyle/>
          <a:p>
            <a:pPr indent="0" lvl="0" marL="0" marR="0" rtl="0" algn="ctr">
              <a:lnSpc>
                <a:spcPct val="136172"/>
              </a:lnSpc>
              <a:spcBef>
                <a:spcPts val="0"/>
              </a:spcBef>
              <a:spcAft>
                <a:spcPts val="0"/>
              </a:spcAft>
              <a:buClr>
                <a:srgbClr val="FFFFFF"/>
              </a:buClr>
              <a:buSzPts val="1620"/>
              <a:buFont typeface="Lato"/>
              <a:buNone/>
            </a:pPr>
            <a:r>
              <a:rPr b="0" i="0" lang="en-US" sz="1620" u="none" cap="none" strike="noStrike">
                <a:solidFill>
                  <a:schemeClr val="dk1"/>
                </a:solidFill>
                <a:latin typeface="Lato"/>
                <a:ea typeface="Lato"/>
                <a:cs typeface="Lato"/>
                <a:sym typeface="Lato"/>
              </a:rPr>
              <a:t>Normalizing</a:t>
            </a:r>
            <a:r>
              <a:rPr b="0" i="0" lang="en-US" sz="1620" u="none" cap="none" strike="noStrike">
                <a:solidFill>
                  <a:srgbClr val="FFFFFF"/>
                </a:solidFill>
                <a:latin typeface="Lato"/>
                <a:ea typeface="Lato"/>
                <a:cs typeface="Lato"/>
                <a:sym typeface="Lato"/>
              </a:rPr>
              <a:t> the Data</a:t>
            </a:r>
            <a:endParaRPr b="0" i="0" sz="1800" u="none" cap="none" strike="noStrike">
              <a:solidFill>
                <a:schemeClr val="dk1"/>
              </a:solidFill>
              <a:latin typeface="Arial"/>
              <a:ea typeface="Arial"/>
              <a:cs typeface="Arial"/>
              <a:sym typeface="Arial"/>
            </a:endParaRPr>
          </a:p>
        </p:txBody>
      </p:sp>
      <p:sp>
        <p:nvSpPr>
          <p:cNvPr id="674" name="Google Shape;674;p36"/>
          <p:cNvSpPr/>
          <p:nvPr/>
        </p:nvSpPr>
        <p:spPr>
          <a:xfrm>
            <a:off x="8032568" y="3490607"/>
            <a:ext cx="3526500" cy="2455800"/>
          </a:xfrm>
          <a:prstGeom prst="rect">
            <a:avLst/>
          </a:prstGeom>
          <a:noFill/>
          <a:ln>
            <a:noFill/>
          </a:ln>
        </p:spPr>
        <p:txBody>
          <a:bodyPr anchorCtr="0" anchor="ctr"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The data collected from multiple sources (social media, consumer surveys, financial reports) is adjusted using a min-max normalization technique to scale values from 0 to 100. </a:t>
            </a:r>
            <a:endParaRPr b="0" i="0" sz="1350" u="none" cap="none" strike="noStrike">
              <a:solidFill>
                <a:srgbClr val="3D3D3D"/>
              </a:solidFill>
              <a:latin typeface="Lato"/>
              <a:ea typeface="Lato"/>
              <a:cs typeface="Lato"/>
              <a:sym typeface="Lato"/>
            </a:endParaRPr>
          </a:p>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The formula for normalization is: Normalized Score = ((X - Xmin) / (Xmax - Xmin)) × 100, where X is the brand's raw score, and Xmin and Xmax represent industry-wide minimum and maximum values.</a:t>
            </a:r>
            <a:endParaRPr b="0" i="0" sz="1800" u="none" cap="none" strike="noStrike">
              <a:solidFill>
                <a:schemeClr val="dk1"/>
              </a:solidFill>
              <a:latin typeface="Arial"/>
              <a:ea typeface="Arial"/>
              <a:cs typeface="Arial"/>
              <a:sym typeface="Arial"/>
            </a:endParaRPr>
          </a:p>
        </p:txBody>
      </p:sp>
      <p:pic>
        <p:nvPicPr>
          <p:cNvPr id="675" name="Google Shape;675;p36"/>
          <p:cNvPicPr preferRelativeResize="0"/>
          <p:nvPr/>
        </p:nvPicPr>
        <p:blipFill rotWithShape="1">
          <a:blip r:embed="rId4">
            <a:alphaModFix/>
          </a:blip>
          <a:srcRect b="0" l="0" r="0" t="0"/>
          <a:stretch/>
        </p:blipFill>
        <p:spPr>
          <a:xfrm>
            <a:off x="142839" y="6509324"/>
            <a:ext cx="952262" cy="204123"/>
          </a:xfrm>
          <a:prstGeom prst="rect">
            <a:avLst/>
          </a:prstGeom>
          <a:noFill/>
          <a:ln>
            <a:noFill/>
          </a:ln>
        </p:spPr>
      </p:pic>
      <p:sp>
        <p:nvSpPr>
          <p:cNvPr id="676" name="Google Shape;676;p36"/>
          <p:cNvSpPr/>
          <p:nvPr/>
        </p:nvSpPr>
        <p:spPr>
          <a:xfrm>
            <a:off x="961784" y="6544345"/>
            <a:ext cx="10265383" cy="135028"/>
          </a:xfrm>
          <a:prstGeom prst="rect">
            <a:avLst/>
          </a:prstGeom>
          <a:noFill/>
          <a:ln>
            <a:noFill/>
          </a:ln>
        </p:spPr>
        <p:txBody>
          <a:bodyPr anchorCtr="0" anchor="ctr" bIns="0" lIns="0" spcFirstLastPara="1" rIns="0" wrap="square" tIns="0">
            <a:noAutofit/>
          </a:bodyPr>
          <a:lstStyle/>
          <a:p>
            <a:pPr indent="0" lvl="0" marL="0" marR="0" rtl="0" algn="ctr">
              <a:lnSpc>
                <a:spcPct val="143203"/>
              </a:lnSpc>
              <a:spcBef>
                <a:spcPts val="0"/>
              </a:spcBef>
              <a:spcAft>
                <a:spcPts val="0"/>
              </a:spcAft>
              <a:buClr>
                <a:srgbClr val="3D3D3D"/>
              </a:buClr>
              <a:buSzPts val="743"/>
              <a:buFont typeface="Lato"/>
              <a:buNone/>
            </a:pPr>
            <a:r>
              <a:rPr b="0" i="0" lang="en-US" sz="743" u="none" cap="none" strike="noStrike">
                <a:solidFill>
                  <a:srgbClr val="3D3D3D"/>
                </a:solidFill>
                <a:latin typeface="Lato"/>
                <a:ea typeface="Lato"/>
                <a:cs typeface="Lato"/>
                <a:sym typeface="Lato"/>
              </a:rPr>
              <a:t>©2025 Proprietary and Confidential. All Rights Reserved.</a:t>
            </a:r>
            <a:endParaRPr b="0" i="0" sz="1800" u="none" cap="none" strike="noStrike">
              <a:solidFill>
                <a:schemeClr val="dk1"/>
              </a:solidFill>
              <a:latin typeface="Arial"/>
              <a:ea typeface="Arial"/>
              <a:cs typeface="Arial"/>
              <a:sym typeface="Arial"/>
            </a:endParaRPr>
          </a:p>
        </p:txBody>
      </p:sp>
      <p:sp>
        <p:nvSpPr>
          <p:cNvPr id="677" name="Google Shape;677;p36"/>
          <p:cNvSpPr/>
          <p:nvPr/>
        </p:nvSpPr>
        <p:spPr>
          <a:xfrm>
            <a:off x="11779479" y="6502535"/>
            <a:ext cx="219020" cy="2211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6"/>
          <p:cNvSpPr txBox="1"/>
          <p:nvPr>
            <p:ph idx="12" type="sldNum"/>
          </p:nvPr>
        </p:nvSpPr>
        <p:spPr>
          <a:xfrm>
            <a:off x="11826240" y="6515100"/>
            <a:ext cx="800000" cy="3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100" u="none" cap="none" strike="noStrike">
                <a:solidFill>
                  <a:schemeClr val="dk1"/>
                </a:solidFill>
                <a:latin typeface="Arial"/>
                <a:ea typeface="Arial"/>
                <a:cs typeface="Arial"/>
                <a:sym typeface="Arial"/>
              </a:rPr>
              <a:t>‹#›</a:t>
            </a:fld>
            <a:endParaRPr b="0" i="0" sz="1100" u="none" cap="none" strike="noStrik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83" name="Shape 683"/>
        <p:cNvGrpSpPr/>
        <p:nvPr/>
      </p:nvGrpSpPr>
      <p:grpSpPr>
        <a:xfrm>
          <a:off x="0" y="0"/>
          <a:ext cx="0" cy="0"/>
          <a:chOff x="0" y="0"/>
          <a:chExt cx="0" cy="0"/>
        </a:xfrm>
      </p:grpSpPr>
      <p:pic>
        <p:nvPicPr>
          <p:cNvPr id="684" name="Google Shape;684;p37"/>
          <p:cNvPicPr preferRelativeResize="0"/>
          <p:nvPr/>
        </p:nvPicPr>
        <p:blipFill rotWithShape="1">
          <a:blip r:embed="rId3">
            <a:alphaModFix/>
          </a:blip>
          <a:srcRect b="0" l="0" r="0" t="0"/>
          <a:stretch/>
        </p:blipFill>
        <p:spPr>
          <a:xfrm>
            <a:off x="0" y="-48168"/>
            <a:ext cx="5208872" cy="1066533"/>
          </a:xfrm>
          <a:prstGeom prst="rect">
            <a:avLst/>
          </a:prstGeom>
          <a:noFill/>
          <a:ln>
            <a:noFill/>
          </a:ln>
        </p:spPr>
      </p:pic>
      <p:sp>
        <p:nvSpPr>
          <p:cNvPr id="685" name="Google Shape;685;p37"/>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NIKE STRATEGIC TAKEAWAYS</a:t>
            </a:r>
            <a:endParaRPr b="0" i="0" sz="1800" u="none" cap="none" strike="noStrike">
              <a:solidFill>
                <a:schemeClr val="dk1"/>
              </a:solidFill>
              <a:latin typeface="Arial"/>
              <a:ea typeface="Arial"/>
              <a:cs typeface="Arial"/>
              <a:sym typeface="Arial"/>
            </a:endParaRPr>
          </a:p>
        </p:txBody>
      </p:sp>
      <p:pic>
        <p:nvPicPr>
          <p:cNvPr id="686" name="Google Shape;686;p37"/>
          <p:cNvPicPr preferRelativeResize="0"/>
          <p:nvPr/>
        </p:nvPicPr>
        <p:blipFill rotWithShape="1">
          <a:blip r:embed="rId4">
            <a:alphaModFix/>
          </a:blip>
          <a:srcRect b="0" l="0" r="0" t="0"/>
          <a:stretch/>
        </p:blipFill>
        <p:spPr>
          <a:xfrm>
            <a:off x="1598721" y="2570884"/>
            <a:ext cx="1199850" cy="752287"/>
          </a:xfrm>
          <a:prstGeom prst="rect">
            <a:avLst/>
          </a:prstGeom>
          <a:noFill/>
          <a:ln>
            <a:noFill/>
          </a:ln>
        </p:spPr>
      </p:pic>
      <p:sp>
        <p:nvSpPr>
          <p:cNvPr id="687" name="Google Shape;687;p37"/>
          <p:cNvSpPr/>
          <p:nvPr/>
        </p:nvSpPr>
        <p:spPr>
          <a:xfrm>
            <a:off x="488034" y="3725442"/>
            <a:ext cx="3404336"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Mission-Driven Marketing Wins</a:t>
            </a:r>
            <a:endParaRPr b="0" i="0" sz="1800" u="none" cap="none" strike="noStrike">
              <a:solidFill>
                <a:schemeClr val="dk1"/>
              </a:solidFill>
              <a:latin typeface="Arial"/>
              <a:ea typeface="Arial"/>
              <a:cs typeface="Arial"/>
              <a:sym typeface="Arial"/>
            </a:endParaRPr>
          </a:p>
        </p:txBody>
      </p:sp>
      <p:sp>
        <p:nvSpPr>
          <p:cNvPr id="688" name="Google Shape;688;p37"/>
          <p:cNvSpPr/>
          <p:nvPr/>
        </p:nvSpPr>
        <p:spPr>
          <a:xfrm>
            <a:off x="488034" y="4068926"/>
            <a:ext cx="3404336" cy="491159"/>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Consumers support brands aligned with their values.</a:t>
            </a:r>
            <a:endParaRPr b="0" i="0" sz="1800" u="none" cap="none" strike="noStrike">
              <a:solidFill>
                <a:schemeClr val="dk1"/>
              </a:solidFill>
              <a:latin typeface="Arial"/>
              <a:ea typeface="Arial"/>
              <a:cs typeface="Arial"/>
              <a:sym typeface="Arial"/>
            </a:endParaRPr>
          </a:p>
        </p:txBody>
      </p:sp>
      <p:pic>
        <p:nvPicPr>
          <p:cNvPr id="689" name="Google Shape;689;p37"/>
          <p:cNvPicPr preferRelativeResize="0"/>
          <p:nvPr/>
        </p:nvPicPr>
        <p:blipFill rotWithShape="1">
          <a:blip r:embed="rId5">
            <a:alphaModFix/>
          </a:blip>
          <a:srcRect b="0" l="0" r="0" t="0"/>
          <a:stretch/>
        </p:blipFill>
        <p:spPr>
          <a:xfrm>
            <a:off x="5558772" y="2425817"/>
            <a:ext cx="1066533" cy="1037965"/>
          </a:xfrm>
          <a:prstGeom prst="rect">
            <a:avLst/>
          </a:prstGeom>
          <a:noFill/>
          <a:ln>
            <a:noFill/>
          </a:ln>
        </p:spPr>
      </p:pic>
      <p:sp>
        <p:nvSpPr>
          <p:cNvPr id="690" name="Google Shape;690;p37"/>
          <p:cNvSpPr/>
          <p:nvPr/>
        </p:nvSpPr>
        <p:spPr>
          <a:xfrm>
            <a:off x="4256134" y="3725442"/>
            <a:ext cx="3676683"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Sustainable Differentiation Matters</a:t>
            </a:r>
            <a:endParaRPr b="0" i="0" sz="1800" u="none" cap="none" strike="noStrike">
              <a:solidFill>
                <a:schemeClr val="dk1"/>
              </a:solidFill>
              <a:latin typeface="Arial"/>
              <a:ea typeface="Arial"/>
              <a:cs typeface="Arial"/>
              <a:sym typeface="Arial"/>
            </a:endParaRPr>
          </a:p>
        </p:txBody>
      </p:sp>
      <p:sp>
        <p:nvSpPr>
          <p:cNvPr id="691" name="Google Shape;691;p37"/>
          <p:cNvSpPr/>
          <p:nvPr/>
        </p:nvSpPr>
        <p:spPr>
          <a:xfrm>
            <a:off x="4256134" y="4068926"/>
            <a:ext cx="3676683" cy="245579"/>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Quality and ethics must be inseparable.</a:t>
            </a:r>
            <a:endParaRPr b="0" i="0" sz="1800" u="none" cap="none" strike="noStrike">
              <a:solidFill>
                <a:schemeClr val="dk1"/>
              </a:solidFill>
              <a:latin typeface="Arial"/>
              <a:ea typeface="Arial"/>
              <a:cs typeface="Arial"/>
              <a:sym typeface="Arial"/>
            </a:endParaRPr>
          </a:p>
        </p:txBody>
      </p:sp>
      <p:pic>
        <p:nvPicPr>
          <p:cNvPr id="692" name="Google Shape;692;p37"/>
          <p:cNvPicPr preferRelativeResize="0"/>
          <p:nvPr/>
        </p:nvPicPr>
        <p:blipFill rotWithShape="1">
          <a:blip r:embed="rId6">
            <a:alphaModFix/>
          </a:blip>
          <a:srcRect b="0" l="0" r="0" t="0"/>
          <a:stretch/>
        </p:blipFill>
        <p:spPr>
          <a:xfrm>
            <a:off x="9686284" y="2481563"/>
            <a:ext cx="666583" cy="895126"/>
          </a:xfrm>
          <a:prstGeom prst="rect">
            <a:avLst/>
          </a:prstGeom>
          <a:noFill/>
          <a:ln>
            <a:noFill/>
          </a:ln>
        </p:spPr>
      </p:pic>
      <p:sp>
        <p:nvSpPr>
          <p:cNvPr id="693" name="Google Shape;693;p37"/>
          <p:cNvSpPr/>
          <p:nvPr/>
        </p:nvSpPr>
        <p:spPr>
          <a:xfrm>
            <a:off x="8359431" y="3725442"/>
            <a:ext cx="3278638"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Brand Advocacy Fuels Growth</a:t>
            </a:r>
            <a:endParaRPr b="0" i="0" sz="1800" u="none" cap="none" strike="noStrike">
              <a:solidFill>
                <a:schemeClr val="dk1"/>
              </a:solidFill>
              <a:latin typeface="Arial"/>
              <a:ea typeface="Arial"/>
              <a:cs typeface="Arial"/>
              <a:sym typeface="Arial"/>
            </a:endParaRPr>
          </a:p>
        </p:txBody>
      </p:sp>
      <p:sp>
        <p:nvSpPr>
          <p:cNvPr id="694" name="Google Shape;694;p37"/>
          <p:cNvSpPr/>
          <p:nvPr/>
        </p:nvSpPr>
        <p:spPr>
          <a:xfrm>
            <a:off x="8359431" y="4068926"/>
            <a:ext cx="3278638" cy="491159"/>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Loyal customers become unpaid brand ambassadors.</a:t>
            </a:r>
            <a:endParaRPr b="0" i="0" sz="1800" u="none" cap="none" strike="noStrike">
              <a:solidFill>
                <a:schemeClr val="dk1"/>
              </a:solidFill>
              <a:latin typeface="Arial"/>
              <a:ea typeface="Arial"/>
              <a:cs typeface="Arial"/>
              <a:sym typeface="Arial"/>
            </a:endParaRPr>
          </a:p>
        </p:txBody>
      </p:sp>
      <p:sp>
        <p:nvSpPr>
          <p:cNvPr id="695" name="Google Shape;695;p37"/>
          <p:cNvSpPr/>
          <p:nvPr/>
        </p:nvSpPr>
        <p:spPr>
          <a:xfrm>
            <a:off x="0" y="5904024"/>
            <a:ext cx="12188952" cy="952262"/>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7"/>
          <p:cNvSpPr/>
          <p:nvPr/>
        </p:nvSpPr>
        <p:spPr>
          <a:xfrm>
            <a:off x="1501241" y="6196472"/>
            <a:ext cx="9186470" cy="349956"/>
          </a:xfrm>
          <a:prstGeom prst="rect">
            <a:avLst/>
          </a:prstGeom>
          <a:noFill/>
          <a:ln>
            <a:noFill/>
          </a:ln>
        </p:spPr>
        <p:txBody>
          <a:bodyPr anchorCtr="0" anchor="ctr" bIns="0" lIns="0" spcFirstLastPara="1" rIns="0" wrap="square" tIns="0">
            <a:noAutofit/>
          </a:bodyPr>
          <a:lstStyle/>
          <a:p>
            <a:pPr indent="0" lvl="0" marL="0" marR="0" rtl="0" algn="ctr">
              <a:lnSpc>
                <a:spcPct val="136148"/>
              </a:lnSpc>
              <a:spcBef>
                <a:spcPts val="0"/>
              </a:spcBef>
              <a:spcAft>
                <a:spcPts val="0"/>
              </a:spcAft>
              <a:buClr>
                <a:srgbClr val="FFFFFF"/>
              </a:buClr>
              <a:buSzPts val="2025"/>
              <a:buFont typeface="Lato"/>
              <a:buNone/>
            </a:pPr>
            <a:r>
              <a:rPr b="0" i="0" lang="en-US" sz="2025" u="none" cap="none" strike="noStrike">
                <a:solidFill>
                  <a:srgbClr val="FFFFFF"/>
                </a:solidFill>
                <a:latin typeface="Lato"/>
                <a:ea typeface="Lato"/>
                <a:cs typeface="Lato"/>
                <a:sym typeface="Lato"/>
              </a:rPr>
              <a:t>Nike's model showcases how purpose fuels loyalty and premium pricing.</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701" name="Shape 701"/>
        <p:cNvGrpSpPr/>
        <p:nvPr/>
      </p:nvGrpSpPr>
      <p:grpSpPr>
        <a:xfrm>
          <a:off x="0" y="0"/>
          <a:ext cx="0" cy="0"/>
          <a:chOff x="0" y="0"/>
          <a:chExt cx="0" cy="0"/>
        </a:xfrm>
      </p:grpSpPr>
      <p:pic>
        <p:nvPicPr>
          <p:cNvPr id="702" name="Google Shape;702;p38"/>
          <p:cNvPicPr preferRelativeResize="0"/>
          <p:nvPr/>
        </p:nvPicPr>
        <p:blipFill rotWithShape="1">
          <a:blip r:embed="rId3">
            <a:alphaModFix/>
          </a:blip>
          <a:srcRect b="0" l="0" r="0" t="0"/>
          <a:stretch/>
        </p:blipFill>
        <p:spPr>
          <a:xfrm>
            <a:off x="0" y="-48168"/>
            <a:ext cx="7779980" cy="1066533"/>
          </a:xfrm>
          <a:prstGeom prst="rect">
            <a:avLst/>
          </a:prstGeom>
          <a:noFill/>
          <a:ln>
            <a:noFill/>
          </a:ln>
        </p:spPr>
      </p:pic>
      <p:sp>
        <p:nvSpPr>
          <p:cNvPr id="703" name="Google Shape;703;p38"/>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THE FUTURE OF BRAND EQUITY MEASUREMENT</a:t>
            </a:r>
            <a:endParaRPr b="0" i="0" sz="1800" u="none" cap="none" strike="noStrike">
              <a:solidFill>
                <a:schemeClr val="dk1"/>
              </a:solidFill>
              <a:latin typeface="Arial"/>
              <a:ea typeface="Arial"/>
              <a:cs typeface="Arial"/>
              <a:sym typeface="Arial"/>
            </a:endParaRPr>
          </a:p>
        </p:txBody>
      </p:sp>
      <p:pic>
        <p:nvPicPr>
          <p:cNvPr id="704" name="Google Shape;704;p38"/>
          <p:cNvPicPr preferRelativeResize="0"/>
          <p:nvPr/>
        </p:nvPicPr>
        <p:blipFill rotWithShape="1">
          <a:blip r:embed="rId4">
            <a:alphaModFix/>
          </a:blip>
          <a:srcRect b="0" l="0" r="0" t="0"/>
          <a:stretch/>
        </p:blipFill>
        <p:spPr>
          <a:xfrm>
            <a:off x="1732663" y="2045578"/>
            <a:ext cx="923694" cy="752287"/>
          </a:xfrm>
          <a:prstGeom prst="rect">
            <a:avLst/>
          </a:prstGeom>
          <a:noFill/>
          <a:ln>
            <a:noFill/>
          </a:ln>
        </p:spPr>
      </p:pic>
      <p:sp>
        <p:nvSpPr>
          <p:cNvPr id="705" name="Google Shape;705;p38"/>
          <p:cNvSpPr/>
          <p:nvPr/>
        </p:nvSpPr>
        <p:spPr>
          <a:xfrm>
            <a:off x="393760" y="3233599"/>
            <a:ext cx="3592884" cy="280025"/>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AI-Driven Sentiment Analysis</a:t>
            </a:r>
            <a:endParaRPr b="0" i="0" sz="1800" u="none" cap="none" strike="noStrike">
              <a:solidFill>
                <a:schemeClr val="dk1"/>
              </a:solidFill>
              <a:latin typeface="Arial"/>
              <a:ea typeface="Arial"/>
              <a:cs typeface="Arial"/>
              <a:sym typeface="Arial"/>
            </a:endParaRPr>
          </a:p>
        </p:txBody>
      </p:sp>
      <p:sp>
        <p:nvSpPr>
          <p:cNvPr id="706" name="Google Shape;706;p38"/>
          <p:cNvSpPr/>
          <p:nvPr/>
        </p:nvSpPr>
        <p:spPr>
          <a:xfrm>
            <a:off x="393760" y="3577082"/>
            <a:ext cx="3592884" cy="982318"/>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Leveraging natural language processing to provide real-time, granular insights into brand perception across various channels and touchpoints.</a:t>
            </a:r>
            <a:endParaRPr b="0" i="0" sz="1800" u="none" cap="none" strike="noStrike">
              <a:solidFill>
                <a:schemeClr val="dk1"/>
              </a:solidFill>
              <a:latin typeface="Arial"/>
              <a:ea typeface="Arial"/>
              <a:cs typeface="Arial"/>
              <a:sym typeface="Arial"/>
            </a:endParaRPr>
          </a:p>
        </p:txBody>
      </p:sp>
      <p:pic>
        <p:nvPicPr>
          <p:cNvPr id="707" name="Google Shape;707;p38"/>
          <p:cNvPicPr preferRelativeResize="0"/>
          <p:nvPr/>
        </p:nvPicPr>
        <p:blipFill rotWithShape="1">
          <a:blip r:embed="rId5">
            <a:alphaModFix/>
          </a:blip>
          <a:srcRect b="0" l="0" r="0" t="0"/>
          <a:stretch/>
        </p:blipFill>
        <p:spPr>
          <a:xfrm>
            <a:off x="5715049" y="2123692"/>
            <a:ext cx="752287" cy="638015"/>
          </a:xfrm>
          <a:prstGeom prst="rect">
            <a:avLst/>
          </a:prstGeom>
          <a:noFill/>
          <a:ln>
            <a:noFill/>
          </a:ln>
        </p:spPr>
      </p:pic>
      <p:sp>
        <p:nvSpPr>
          <p:cNvPr id="708" name="Google Shape;708;p38"/>
          <p:cNvSpPr/>
          <p:nvPr/>
        </p:nvSpPr>
        <p:spPr>
          <a:xfrm>
            <a:off x="4518006" y="3233599"/>
            <a:ext cx="3152939" cy="560049"/>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Predictive Analytics for Trust Forecasting</a:t>
            </a:r>
            <a:endParaRPr b="0" i="0" sz="1800" u="none" cap="none" strike="noStrike">
              <a:solidFill>
                <a:schemeClr val="dk1"/>
              </a:solidFill>
              <a:latin typeface="Arial"/>
              <a:ea typeface="Arial"/>
              <a:cs typeface="Arial"/>
              <a:sym typeface="Arial"/>
            </a:endParaRPr>
          </a:p>
        </p:txBody>
      </p:sp>
      <p:sp>
        <p:nvSpPr>
          <p:cNvPr id="709" name="Google Shape;709;p38"/>
          <p:cNvSpPr/>
          <p:nvPr/>
        </p:nvSpPr>
        <p:spPr>
          <a:xfrm>
            <a:off x="4518006" y="3857107"/>
            <a:ext cx="3152939" cy="982318"/>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Applying machine learning models to anticipate shifts in brand trust and reputation, enabling proactive brand management.</a:t>
            </a:r>
            <a:endParaRPr b="0" i="0" sz="1800" u="none" cap="none" strike="noStrike">
              <a:solidFill>
                <a:schemeClr val="dk1"/>
              </a:solidFill>
              <a:latin typeface="Arial"/>
              <a:ea typeface="Arial"/>
              <a:cs typeface="Arial"/>
              <a:sym typeface="Arial"/>
            </a:endParaRPr>
          </a:p>
        </p:txBody>
      </p:sp>
      <p:pic>
        <p:nvPicPr>
          <p:cNvPr id="710" name="Google Shape;710;p38"/>
          <p:cNvPicPr preferRelativeResize="0"/>
          <p:nvPr/>
        </p:nvPicPr>
        <p:blipFill rotWithShape="1">
          <a:blip r:embed="rId6">
            <a:alphaModFix/>
          </a:blip>
          <a:srcRect b="0" l="0" r="0" t="0"/>
          <a:stretch/>
        </p:blipFill>
        <p:spPr>
          <a:xfrm>
            <a:off x="9563629" y="2020566"/>
            <a:ext cx="876081" cy="866558"/>
          </a:xfrm>
          <a:prstGeom prst="rect">
            <a:avLst/>
          </a:prstGeom>
          <a:noFill/>
          <a:ln>
            <a:noFill/>
          </a:ln>
        </p:spPr>
      </p:pic>
      <p:sp>
        <p:nvSpPr>
          <p:cNvPr id="711" name="Google Shape;711;p38"/>
          <p:cNvSpPr/>
          <p:nvPr/>
        </p:nvSpPr>
        <p:spPr>
          <a:xfrm>
            <a:off x="8139458" y="3233599"/>
            <a:ext cx="3718583" cy="560049"/>
          </a:xfrm>
          <a:prstGeom prst="rect">
            <a:avLst/>
          </a:prstGeom>
          <a:noFill/>
          <a:ln>
            <a:noFill/>
          </a:ln>
        </p:spPr>
        <p:txBody>
          <a:bodyPr anchorCtr="0" anchor="t" bIns="0" lIns="0" spcFirstLastPara="1" rIns="0" wrap="square" tIns="0">
            <a:noAutofit/>
          </a:bodyPr>
          <a:lstStyle/>
          <a:p>
            <a:pPr indent="0" lvl="0" marL="0" marR="0" rtl="0" algn="ctr">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Emphasis on Authenticity and Social Impact</a:t>
            </a:r>
            <a:endParaRPr b="0" i="0" sz="1800" u="none" cap="none" strike="noStrike">
              <a:solidFill>
                <a:schemeClr val="dk1"/>
              </a:solidFill>
              <a:latin typeface="Arial"/>
              <a:ea typeface="Arial"/>
              <a:cs typeface="Arial"/>
              <a:sym typeface="Arial"/>
            </a:endParaRPr>
          </a:p>
        </p:txBody>
      </p:sp>
      <p:sp>
        <p:nvSpPr>
          <p:cNvPr id="712" name="Google Shape;712;p38"/>
          <p:cNvSpPr/>
          <p:nvPr/>
        </p:nvSpPr>
        <p:spPr>
          <a:xfrm>
            <a:off x="8139458" y="3857107"/>
            <a:ext cx="3718583" cy="982318"/>
          </a:xfrm>
          <a:prstGeom prst="rect">
            <a:avLst/>
          </a:prstGeom>
          <a:noFill/>
          <a:ln>
            <a:noFill/>
          </a:ln>
        </p:spPr>
        <p:txBody>
          <a:bodyPr anchorCtr="0" anchor="t" bIns="0" lIns="0" spcFirstLastPara="1" rIns="0" wrap="square" tIns="0">
            <a:noAutofit/>
          </a:bodyPr>
          <a:lstStyle/>
          <a:p>
            <a:pPr indent="0" lvl="0" marL="0" marR="0" rtl="0" algn="ctr">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Increased focus on measuring a brand's ability to authentically connect with consumers and drive positive social and environmental change.</a:t>
            </a:r>
            <a:endParaRPr b="0" i="0" sz="1800" u="none" cap="none" strike="noStrike">
              <a:solidFill>
                <a:schemeClr val="dk1"/>
              </a:solidFill>
              <a:latin typeface="Arial"/>
              <a:ea typeface="Arial"/>
              <a:cs typeface="Arial"/>
              <a:sym typeface="Arial"/>
            </a:endParaRPr>
          </a:p>
        </p:txBody>
      </p:sp>
      <p:sp>
        <p:nvSpPr>
          <p:cNvPr id="713" name="Google Shape;713;p38"/>
          <p:cNvSpPr/>
          <p:nvPr/>
        </p:nvSpPr>
        <p:spPr>
          <a:xfrm>
            <a:off x="0" y="5551687"/>
            <a:ext cx="12188952" cy="1304599"/>
          </a:xfrm>
          <a:prstGeom prst="rect">
            <a:avLst/>
          </a:prstGeom>
          <a:solidFill>
            <a:srgbClr val="306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38"/>
          <p:cNvSpPr/>
          <p:nvPr/>
        </p:nvSpPr>
        <p:spPr>
          <a:xfrm>
            <a:off x="-28568" y="5844135"/>
            <a:ext cx="12246088" cy="699912"/>
          </a:xfrm>
          <a:prstGeom prst="rect">
            <a:avLst/>
          </a:prstGeom>
          <a:noFill/>
          <a:ln>
            <a:noFill/>
          </a:ln>
        </p:spPr>
        <p:txBody>
          <a:bodyPr anchorCtr="0" anchor="ctr" bIns="0" lIns="0" spcFirstLastPara="1" rIns="0" wrap="square" tIns="0">
            <a:noAutofit/>
          </a:bodyPr>
          <a:lstStyle/>
          <a:p>
            <a:pPr indent="0" lvl="0" marL="0" marR="0" rtl="0" algn="ctr">
              <a:lnSpc>
                <a:spcPct val="136148"/>
              </a:lnSpc>
              <a:spcBef>
                <a:spcPts val="0"/>
              </a:spcBef>
              <a:spcAft>
                <a:spcPts val="0"/>
              </a:spcAft>
              <a:buClr>
                <a:srgbClr val="FFFFFF"/>
              </a:buClr>
              <a:buSzPts val="2025"/>
              <a:buFont typeface="Lato"/>
              <a:buNone/>
            </a:pPr>
            <a:r>
              <a:rPr b="0" i="0" lang="en-US" sz="2025" u="none" cap="none" strike="noStrike">
                <a:solidFill>
                  <a:srgbClr val="FFFFFF"/>
                </a:solidFill>
                <a:latin typeface="Lato"/>
                <a:ea typeface="Lato"/>
                <a:cs typeface="Lato"/>
                <a:sym typeface="Lato"/>
              </a:rPr>
              <a:t>As consumer expectations evolve, the future of brand equity measurement will rely on innovative technologies and a deeper understanding of the multifaceted drivers of brand value.</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719" name="Shape 719"/>
        <p:cNvGrpSpPr/>
        <p:nvPr/>
      </p:nvGrpSpPr>
      <p:grpSpPr>
        <a:xfrm>
          <a:off x="0" y="0"/>
          <a:ext cx="0" cy="0"/>
          <a:chOff x="0" y="0"/>
          <a:chExt cx="0" cy="0"/>
        </a:xfrm>
      </p:grpSpPr>
      <p:pic>
        <p:nvPicPr>
          <p:cNvPr id="720" name="Google Shape;720;p39"/>
          <p:cNvPicPr preferRelativeResize="0"/>
          <p:nvPr/>
        </p:nvPicPr>
        <p:blipFill rotWithShape="1">
          <a:blip r:embed="rId3">
            <a:alphaModFix/>
          </a:blip>
          <a:srcRect b="0" l="0" r="0" t="0"/>
          <a:stretch/>
        </p:blipFill>
        <p:spPr>
          <a:xfrm>
            <a:off x="0" y="-48168"/>
            <a:ext cx="3761434" cy="1066533"/>
          </a:xfrm>
          <a:prstGeom prst="rect">
            <a:avLst/>
          </a:prstGeom>
          <a:noFill/>
          <a:ln>
            <a:noFill/>
          </a:ln>
        </p:spPr>
      </p:pic>
      <p:sp>
        <p:nvSpPr>
          <p:cNvPr id="721" name="Google Shape;721;p39"/>
          <p:cNvSpPr/>
          <p:nvPr/>
        </p:nvSpPr>
        <p:spPr>
          <a:xfrm>
            <a:off x="476131" y="313354"/>
            <a:ext cx="12188952" cy="327489"/>
          </a:xfrm>
          <a:prstGeom prst="rect">
            <a:avLst/>
          </a:prstGeom>
          <a:noFill/>
          <a:ln>
            <a:noFill/>
          </a:ln>
        </p:spPr>
        <p:txBody>
          <a:bodyPr anchorCtr="0" anchor="t" bIns="0" lIns="0" spcFirstLastPara="1" rIns="0" wrap="square" tIns="0">
            <a:noAutofit/>
          </a:bodyPr>
          <a:lstStyle/>
          <a:p>
            <a:pPr indent="0" lvl="0" marL="0" marR="0" rtl="0" algn="l">
              <a:lnSpc>
                <a:spcPct val="114622"/>
              </a:lnSpc>
              <a:spcBef>
                <a:spcPts val="0"/>
              </a:spcBef>
              <a:spcAft>
                <a:spcPts val="0"/>
              </a:spcAft>
              <a:buClr>
                <a:srgbClr val="FFFFFF"/>
              </a:buClr>
              <a:buSzPts val="2250"/>
              <a:buFont typeface="Lato"/>
              <a:buNone/>
            </a:pPr>
            <a:r>
              <a:rPr b="1" i="0" lang="en-US" sz="2250" u="none" cap="none" strike="noStrike">
                <a:solidFill>
                  <a:srgbClr val="FFFFFF"/>
                </a:solidFill>
                <a:latin typeface="Lato"/>
                <a:ea typeface="Lato"/>
                <a:cs typeface="Lato"/>
                <a:sym typeface="Lato"/>
              </a:rPr>
              <a:t>FINAL TAKEAWAYS</a:t>
            </a:r>
            <a:endParaRPr b="0" i="0" sz="1800" u="none" cap="none" strike="noStrike">
              <a:solidFill>
                <a:schemeClr val="dk1"/>
              </a:solidFill>
              <a:latin typeface="Arial"/>
              <a:ea typeface="Arial"/>
              <a:cs typeface="Arial"/>
              <a:sym typeface="Arial"/>
            </a:endParaRPr>
          </a:p>
        </p:txBody>
      </p:sp>
      <p:pic>
        <p:nvPicPr>
          <p:cNvPr id="722" name="Google Shape;722;p39"/>
          <p:cNvPicPr preferRelativeResize="0"/>
          <p:nvPr/>
        </p:nvPicPr>
        <p:blipFill rotWithShape="1">
          <a:blip r:embed="rId4">
            <a:alphaModFix/>
          </a:blip>
          <a:srcRect b="0" l="0" r="0" t="0"/>
          <a:stretch/>
        </p:blipFill>
        <p:spPr>
          <a:xfrm>
            <a:off x="593471" y="2063657"/>
            <a:ext cx="485654" cy="476131"/>
          </a:xfrm>
          <a:prstGeom prst="rect">
            <a:avLst/>
          </a:prstGeom>
          <a:noFill/>
          <a:ln>
            <a:noFill/>
          </a:ln>
        </p:spPr>
      </p:pic>
      <p:sp>
        <p:nvSpPr>
          <p:cNvPr id="723" name="Google Shape;723;p39"/>
          <p:cNvSpPr/>
          <p:nvPr/>
        </p:nvSpPr>
        <p:spPr>
          <a:xfrm>
            <a:off x="1411592" y="1880348"/>
            <a:ext cx="2775900" cy="840000"/>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Brand Equity is measurable and actionable.</a:t>
            </a:r>
            <a:endParaRPr b="0" i="0" sz="1800" u="none" cap="none" strike="noStrike">
              <a:solidFill>
                <a:schemeClr val="dk1"/>
              </a:solidFill>
              <a:latin typeface="Arial"/>
              <a:ea typeface="Arial"/>
              <a:cs typeface="Arial"/>
              <a:sym typeface="Arial"/>
            </a:endParaRPr>
          </a:p>
        </p:txBody>
      </p:sp>
      <p:sp>
        <p:nvSpPr>
          <p:cNvPr id="724" name="Google Shape;724;p39"/>
          <p:cNvSpPr/>
          <p:nvPr/>
        </p:nvSpPr>
        <p:spPr>
          <a:xfrm>
            <a:off x="1380776" y="2906025"/>
            <a:ext cx="2380800" cy="14736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The four pillars of brand equity - awareness, esteem, association, and loyalty - can be quantified through a variety of data sources and analytical techniques.</a:t>
            </a:r>
            <a:endParaRPr b="0" i="0" sz="1800" u="none" cap="none" strike="noStrike">
              <a:solidFill>
                <a:schemeClr val="dk1"/>
              </a:solidFill>
              <a:latin typeface="Arial"/>
              <a:ea typeface="Arial"/>
              <a:cs typeface="Arial"/>
              <a:sym typeface="Arial"/>
            </a:endParaRPr>
          </a:p>
        </p:txBody>
      </p:sp>
      <p:pic>
        <p:nvPicPr>
          <p:cNvPr id="725" name="Google Shape;725;p39"/>
          <p:cNvPicPr preferRelativeResize="0"/>
          <p:nvPr/>
        </p:nvPicPr>
        <p:blipFill rotWithShape="1">
          <a:blip r:embed="rId5">
            <a:alphaModFix/>
          </a:blip>
          <a:srcRect b="0" l="0" r="0" t="0"/>
          <a:stretch/>
        </p:blipFill>
        <p:spPr>
          <a:xfrm>
            <a:off x="4519899" y="2119454"/>
            <a:ext cx="438040" cy="361860"/>
          </a:xfrm>
          <a:prstGeom prst="rect">
            <a:avLst/>
          </a:prstGeom>
          <a:noFill/>
          <a:ln>
            <a:noFill/>
          </a:ln>
        </p:spPr>
      </p:pic>
      <p:sp>
        <p:nvSpPr>
          <p:cNvPr id="726" name="Google Shape;726;p39"/>
          <p:cNvSpPr/>
          <p:nvPr/>
        </p:nvSpPr>
        <p:spPr>
          <a:xfrm>
            <a:off x="5285053" y="1870198"/>
            <a:ext cx="2775843" cy="840074"/>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Strategic brand management strengthens long-term brand resilience.</a:t>
            </a:r>
            <a:endParaRPr b="0" i="0" sz="1620" u="none" cap="none" strike="noStrike">
              <a:solidFill>
                <a:srgbClr val="000000"/>
              </a:solidFill>
              <a:latin typeface="Lato"/>
              <a:ea typeface="Lato"/>
              <a:cs typeface="Lato"/>
              <a:sym typeface="Lato"/>
            </a:endParaRPr>
          </a:p>
          <a:p>
            <a:pPr indent="0" lvl="0" marL="0" marR="0" rtl="0" algn="l">
              <a:lnSpc>
                <a:spcPct val="136172"/>
              </a:lnSpc>
              <a:spcBef>
                <a:spcPts val="0"/>
              </a:spcBef>
              <a:spcAft>
                <a:spcPts val="0"/>
              </a:spcAft>
              <a:buClr>
                <a:srgbClr val="000000"/>
              </a:buClr>
              <a:buSzPts val="1620"/>
              <a:buFont typeface="Lato"/>
              <a:buNone/>
            </a:pPr>
            <a:r>
              <a:t/>
            </a:r>
            <a:endParaRPr sz="1620">
              <a:latin typeface="Lato"/>
              <a:ea typeface="Lato"/>
              <a:cs typeface="Lato"/>
              <a:sym typeface="Lato"/>
            </a:endParaRPr>
          </a:p>
          <a:p>
            <a:pPr indent="0" lvl="0" marL="0" marR="0" rtl="0" algn="l">
              <a:lnSpc>
                <a:spcPct val="136172"/>
              </a:lnSpc>
              <a:spcBef>
                <a:spcPts val="0"/>
              </a:spcBef>
              <a:spcAft>
                <a:spcPts val="0"/>
              </a:spcAft>
              <a:buClr>
                <a:srgbClr val="000000"/>
              </a:buClr>
              <a:buSzPts val="1620"/>
              <a:buFont typeface="Lato"/>
              <a:buNone/>
            </a:pPr>
            <a:r>
              <a:t/>
            </a:r>
            <a:endParaRPr sz="1620">
              <a:latin typeface="Lato"/>
              <a:ea typeface="Lato"/>
              <a:cs typeface="Lato"/>
              <a:sym typeface="Lato"/>
            </a:endParaRPr>
          </a:p>
        </p:txBody>
      </p:sp>
      <p:sp>
        <p:nvSpPr>
          <p:cNvPr id="727" name="Google Shape;727;p39"/>
          <p:cNvSpPr/>
          <p:nvPr/>
        </p:nvSpPr>
        <p:spPr>
          <a:xfrm>
            <a:off x="5285028" y="2905956"/>
            <a:ext cx="2775900" cy="14736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Proactively measuring and optimizing brand equity helps companies navigate market changes, maintain relevance, and preserve their competitive edge.</a:t>
            </a:r>
            <a:endParaRPr b="0" i="0" sz="1800" u="none" cap="none" strike="noStrike">
              <a:solidFill>
                <a:schemeClr val="dk1"/>
              </a:solidFill>
              <a:latin typeface="Arial"/>
              <a:ea typeface="Arial"/>
              <a:cs typeface="Arial"/>
              <a:sym typeface="Arial"/>
            </a:endParaRPr>
          </a:p>
        </p:txBody>
      </p:sp>
      <p:pic>
        <p:nvPicPr>
          <p:cNvPr id="728" name="Google Shape;728;p39"/>
          <p:cNvPicPr preferRelativeResize="0"/>
          <p:nvPr/>
        </p:nvPicPr>
        <p:blipFill rotWithShape="1">
          <a:blip r:embed="rId6">
            <a:alphaModFix/>
          </a:blip>
          <a:srcRect b="0" l="0" r="0" t="0"/>
          <a:stretch/>
        </p:blipFill>
        <p:spPr>
          <a:xfrm>
            <a:off x="8440923" y="2052498"/>
            <a:ext cx="418995" cy="485654"/>
          </a:xfrm>
          <a:prstGeom prst="rect">
            <a:avLst/>
          </a:prstGeom>
          <a:noFill/>
          <a:ln>
            <a:noFill/>
          </a:ln>
        </p:spPr>
      </p:pic>
      <p:sp>
        <p:nvSpPr>
          <p:cNvPr id="729" name="Google Shape;729;p39"/>
          <p:cNvSpPr/>
          <p:nvPr/>
        </p:nvSpPr>
        <p:spPr>
          <a:xfrm>
            <a:off x="9189327" y="1870198"/>
            <a:ext cx="2775843" cy="840074"/>
          </a:xfrm>
          <a:prstGeom prst="rect">
            <a:avLst/>
          </a:prstGeom>
          <a:noFill/>
          <a:ln>
            <a:noFill/>
          </a:ln>
        </p:spPr>
        <p:txBody>
          <a:bodyPr anchorCtr="0" anchor="t" bIns="0" lIns="0" spcFirstLastPara="1" rIns="0" wrap="square" tIns="0">
            <a:noAutofit/>
          </a:bodyPr>
          <a:lstStyle/>
          <a:p>
            <a:pPr indent="0" lvl="0" marL="0" marR="0" rtl="0" algn="l">
              <a:lnSpc>
                <a:spcPct val="136172"/>
              </a:lnSpc>
              <a:spcBef>
                <a:spcPts val="0"/>
              </a:spcBef>
              <a:spcAft>
                <a:spcPts val="0"/>
              </a:spcAft>
              <a:buClr>
                <a:srgbClr val="000000"/>
              </a:buClr>
              <a:buSzPts val="1620"/>
              <a:buFont typeface="Lato"/>
              <a:buNone/>
            </a:pPr>
            <a:r>
              <a:rPr b="0" i="0" lang="en-US" sz="1620" u="none" cap="none" strike="noStrike">
                <a:solidFill>
                  <a:srgbClr val="000000"/>
                </a:solidFill>
                <a:latin typeface="Lato"/>
                <a:ea typeface="Lato"/>
                <a:cs typeface="Lato"/>
                <a:sym typeface="Lato"/>
              </a:rPr>
              <a:t>Nike's model showcases how purpose fuels loyalty and premium pricing.</a:t>
            </a:r>
            <a:endParaRPr b="0" i="0" sz="1800" u="none" cap="none" strike="noStrike">
              <a:solidFill>
                <a:schemeClr val="dk1"/>
              </a:solidFill>
              <a:latin typeface="Arial"/>
              <a:ea typeface="Arial"/>
              <a:cs typeface="Arial"/>
              <a:sym typeface="Arial"/>
            </a:endParaRPr>
          </a:p>
        </p:txBody>
      </p:sp>
      <p:sp>
        <p:nvSpPr>
          <p:cNvPr id="730" name="Google Shape;730;p39"/>
          <p:cNvSpPr/>
          <p:nvPr/>
        </p:nvSpPr>
        <p:spPr>
          <a:xfrm>
            <a:off x="9189327" y="2896518"/>
            <a:ext cx="2775900" cy="1227900"/>
          </a:xfrm>
          <a:prstGeom prst="rect">
            <a:avLst/>
          </a:prstGeom>
          <a:noFill/>
          <a:ln>
            <a:noFill/>
          </a:ln>
        </p:spPr>
        <p:txBody>
          <a:bodyPr anchorCtr="0" anchor="t" bIns="0" lIns="0" spcFirstLastPara="1" rIns="0" wrap="square" tIns="0">
            <a:noAutofit/>
          </a:bodyPr>
          <a:lstStyle/>
          <a:p>
            <a:pPr indent="0" lvl="0" marL="0" marR="0" rtl="0" algn="l">
              <a:lnSpc>
                <a:spcPct val="143259"/>
              </a:lnSpc>
              <a:spcBef>
                <a:spcPts val="0"/>
              </a:spcBef>
              <a:spcAft>
                <a:spcPts val="0"/>
              </a:spcAft>
              <a:buClr>
                <a:srgbClr val="3D3D3D"/>
              </a:buClr>
              <a:buSzPts val="1350"/>
              <a:buFont typeface="Lato"/>
              <a:buNone/>
            </a:pPr>
            <a:r>
              <a:rPr b="0" i="0" lang="en-US" sz="1350" u="none" cap="none" strike="noStrike">
                <a:solidFill>
                  <a:srgbClr val="3D3D3D"/>
                </a:solidFill>
                <a:latin typeface="Lato"/>
                <a:ea typeface="Lato"/>
                <a:cs typeface="Lato"/>
                <a:sym typeface="Lato"/>
              </a:rPr>
              <a:t>By aligning its brand with strong environmental and social values, Patagonia has cultivated deep customer devotion and the ability to charge higher prices.</a:t>
            </a:r>
            <a:endParaRPr b="0" i="0" sz="1800" u="none" cap="none" strike="noStrike">
              <a:solidFill>
                <a:schemeClr val="dk1"/>
              </a:solidFill>
              <a:latin typeface="Arial"/>
              <a:ea typeface="Arial"/>
              <a:cs typeface="Arial"/>
              <a:sym typeface="Arial"/>
            </a:endParaRPr>
          </a:p>
        </p:txBody>
      </p:sp>
      <p:sp>
        <p:nvSpPr>
          <p:cNvPr id="731" name="Google Shape;731;p39"/>
          <p:cNvSpPr/>
          <p:nvPr/>
        </p:nvSpPr>
        <p:spPr>
          <a:xfrm>
            <a:off x="0" y="5208872"/>
            <a:ext cx="12188952" cy="1647413"/>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39"/>
          <p:cNvSpPr/>
          <p:nvPr/>
        </p:nvSpPr>
        <p:spPr>
          <a:xfrm>
            <a:off x="1192232" y="5501321"/>
            <a:ext cx="9804488" cy="1049869"/>
          </a:xfrm>
          <a:prstGeom prst="rect">
            <a:avLst/>
          </a:prstGeom>
          <a:noFill/>
          <a:ln>
            <a:noFill/>
          </a:ln>
        </p:spPr>
        <p:txBody>
          <a:bodyPr anchorCtr="0" anchor="ctr" bIns="0" lIns="0" spcFirstLastPara="1" rIns="0" wrap="square" tIns="0">
            <a:noAutofit/>
          </a:bodyPr>
          <a:lstStyle/>
          <a:p>
            <a:pPr indent="0" lvl="0" marL="0" marR="0" rtl="0" algn="ctr">
              <a:lnSpc>
                <a:spcPct val="136148"/>
              </a:lnSpc>
              <a:spcBef>
                <a:spcPts val="0"/>
              </a:spcBef>
              <a:spcAft>
                <a:spcPts val="0"/>
              </a:spcAft>
              <a:buClr>
                <a:srgbClr val="FFFFFF"/>
              </a:buClr>
              <a:buSzPts val="2025"/>
              <a:buFont typeface="Lato"/>
              <a:buNone/>
            </a:pPr>
            <a:r>
              <a:rPr b="0" i="0" lang="en-US" sz="2025" u="none" cap="none" strike="noStrike">
                <a:solidFill>
                  <a:srgbClr val="FFFFFF"/>
                </a:solidFill>
                <a:latin typeface="Lato"/>
                <a:ea typeface="Lato"/>
                <a:cs typeface="Lato"/>
                <a:sym typeface="Lato"/>
              </a:rPr>
              <a:t>Building a robust, purpose-driven brand equity is key to long-term business success. Companies must continuously measure and evolve their brand strategies to stay ahead of shifting consumer demands and market dynamics.</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737" name="Shape 737"/>
        <p:cNvGrpSpPr/>
        <p:nvPr/>
      </p:nvGrpSpPr>
      <p:grpSpPr>
        <a:xfrm>
          <a:off x="0" y="0"/>
          <a:ext cx="0" cy="0"/>
          <a:chOff x="0" y="0"/>
          <a:chExt cx="0" cy="0"/>
        </a:xfrm>
      </p:grpSpPr>
      <p:sp>
        <p:nvSpPr>
          <p:cNvPr id="738" name="Google Shape;738;p40"/>
          <p:cNvSpPr/>
          <p:nvPr/>
        </p:nvSpPr>
        <p:spPr>
          <a:xfrm>
            <a:off x="6768677" y="476131"/>
            <a:ext cx="4944144" cy="5904024"/>
          </a:xfrm>
          <a:prstGeom prst="rect">
            <a:avLst/>
          </a:prstGeom>
          <a:solidFill>
            <a:srgbClr val="CB4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and equity assessment" id="739" name="Google Shape;739;p40"/>
          <p:cNvPicPr preferRelativeResize="0"/>
          <p:nvPr/>
        </p:nvPicPr>
        <p:blipFill rotWithShape="1">
          <a:blip r:embed="rId3">
            <a:alphaModFix/>
          </a:blip>
          <a:srcRect b="0" l="26448" r="26448" t="0"/>
          <a:stretch/>
        </p:blipFill>
        <p:spPr>
          <a:xfrm>
            <a:off x="6768677" y="476131"/>
            <a:ext cx="4944144" cy="5904024"/>
          </a:xfrm>
          <a:prstGeom prst="rect">
            <a:avLst/>
          </a:prstGeom>
          <a:noFill/>
          <a:ln>
            <a:noFill/>
          </a:ln>
        </p:spPr>
      </p:pic>
      <p:sp>
        <p:nvSpPr>
          <p:cNvPr id="740" name="Google Shape;740;p40"/>
          <p:cNvSpPr/>
          <p:nvPr/>
        </p:nvSpPr>
        <p:spPr>
          <a:xfrm>
            <a:off x="184359" y="2598782"/>
            <a:ext cx="6398024" cy="327489"/>
          </a:xfrm>
          <a:prstGeom prst="rect">
            <a:avLst/>
          </a:prstGeom>
          <a:noFill/>
          <a:ln>
            <a:noFill/>
          </a:ln>
        </p:spPr>
        <p:txBody>
          <a:bodyPr anchorCtr="0" anchor="ctr" bIns="0" lIns="0" spcFirstLastPara="1" rIns="0" wrap="square" tIns="0">
            <a:noAutofit/>
          </a:bodyPr>
          <a:lstStyle/>
          <a:p>
            <a:pPr indent="0" lvl="0" marL="0" marR="0" rtl="0" algn="ctr">
              <a:lnSpc>
                <a:spcPct val="114622"/>
              </a:lnSpc>
              <a:spcBef>
                <a:spcPts val="0"/>
              </a:spcBef>
              <a:spcAft>
                <a:spcPts val="0"/>
              </a:spcAft>
              <a:buClr>
                <a:srgbClr val="000000"/>
              </a:buClr>
              <a:buSzPts val="2250"/>
              <a:buFont typeface="Lato"/>
              <a:buNone/>
            </a:pPr>
            <a:r>
              <a:rPr b="1" i="0" lang="en-US" sz="2250" u="none" cap="none" strike="noStrike">
                <a:solidFill>
                  <a:srgbClr val="000000"/>
                </a:solidFill>
                <a:latin typeface="Lato"/>
                <a:ea typeface="Lato"/>
                <a:cs typeface="Lato"/>
                <a:sym typeface="Lato"/>
              </a:rPr>
              <a:t>NEXT STEPS &amp; Q&amp;A</a:t>
            </a:r>
            <a:endParaRPr b="0" i="0" sz="1800" u="none" cap="none" strike="noStrike">
              <a:solidFill>
                <a:schemeClr val="dk1"/>
              </a:solidFill>
              <a:latin typeface="Arial"/>
              <a:ea typeface="Arial"/>
              <a:cs typeface="Arial"/>
              <a:sym typeface="Arial"/>
            </a:endParaRPr>
          </a:p>
        </p:txBody>
      </p:sp>
      <p:sp>
        <p:nvSpPr>
          <p:cNvPr id="741" name="Google Shape;741;p40"/>
          <p:cNvSpPr/>
          <p:nvPr/>
        </p:nvSpPr>
        <p:spPr>
          <a:xfrm>
            <a:off x="500650" y="3314700"/>
            <a:ext cx="5365500" cy="1179000"/>
          </a:xfrm>
          <a:prstGeom prst="rect">
            <a:avLst/>
          </a:prstGeom>
          <a:noFill/>
          <a:ln>
            <a:noFill/>
          </a:ln>
        </p:spPr>
        <p:txBody>
          <a:bodyPr anchorCtr="0" anchor="ctr" bIns="0" lIns="0" spcFirstLastPara="1" rIns="0" wrap="square" tIns="0">
            <a:noAutofit/>
          </a:bodyPr>
          <a:lstStyle/>
          <a:p>
            <a:pPr indent="0" lvl="0" marL="0" marR="0" rtl="0" algn="ctr">
              <a:lnSpc>
                <a:spcPct val="143271"/>
              </a:lnSpc>
              <a:spcBef>
                <a:spcPts val="0"/>
              </a:spcBef>
              <a:spcAft>
                <a:spcPts val="0"/>
              </a:spcAft>
              <a:buClr>
                <a:srgbClr val="3D3D3D"/>
              </a:buClr>
              <a:buSzPts val="1620"/>
              <a:buFont typeface="Lato"/>
              <a:buNone/>
            </a:pPr>
            <a:r>
              <a:rPr b="0" i="0" lang="en-US" sz="1620" u="none" cap="none" strike="noStrike">
                <a:solidFill>
                  <a:srgbClr val="3D3D3D"/>
                </a:solidFill>
                <a:latin typeface="Lato"/>
                <a:ea typeface="Lato"/>
                <a:cs typeface="Lato"/>
                <a:sym typeface="Lato"/>
              </a:rPr>
              <a:t>This slide invites the audience to engage in an interactive brand equity assessment session and poses thought-provoking questions about how their brand can apply Patagonia's model to drive sustainable growth and customer loyalty.</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48" name="Shape 48"/>
        <p:cNvGrpSpPr/>
        <p:nvPr/>
      </p:nvGrpSpPr>
      <p:grpSpPr>
        <a:xfrm>
          <a:off x="0" y="0"/>
          <a:ext cx="0" cy="0"/>
          <a:chOff x="0" y="0"/>
          <a:chExt cx="0" cy="0"/>
        </a:xfrm>
      </p:grpSpPr>
      <p:sp>
        <p:nvSpPr>
          <p:cNvPr id="49" name="Google Shape;49;p6"/>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1.57 AM.png" id="50" name="Google Shape;50;p6"/>
          <p:cNvPicPr preferRelativeResize="0"/>
          <p:nvPr/>
        </p:nvPicPr>
        <p:blipFill rotWithShape="1">
          <a:blip r:embed="rId3">
            <a:alphaModFix/>
          </a:blip>
          <a:srcRect b="2055" l="-44079" r="-44079" t="2055"/>
          <a:stretch/>
        </p:blipFill>
        <p:spPr>
          <a:xfrm>
            <a:off x="95226" y="95226"/>
            <a:ext cx="11998500" cy="666583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55" name="Shape 55"/>
        <p:cNvGrpSpPr/>
        <p:nvPr/>
      </p:nvGrpSpPr>
      <p:grpSpPr>
        <a:xfrm>
          <a:off x="0" y="0"/>
          <a:ext cx="0" cy="0"/>
          <a:chOff x="0" y="0"/>
          <a:chExt cx="0" cy="0"/>
        </a:xfrm>
      </p:grpSpPr>
      <p:sp>
        <p:nvSpPr>
          <p:cNvPr id="56" name="Google Shape;56;p7"/>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2.06 AM.png" id="57" name="Google Shape;57;p7"/>
          <p:cNvPicPr preferRelativeResize="0"/>
          <p:nvPr/>
        </p:nvPicPr>
        <p:blipFill rotWithShape="1">
          <a:blip r:embed="rId3">
            <a:alphaModFix/>
          </a:blip>
          <a:srcRect b="4196" l="-44261" r="-44261" t="4196"/>
          <a:stretch/>
        </p:blipFill>
        <p:spPr>
          <a:xfrm>
            <a:off x="95226" y="95226"/>
            <a:ext cx="11998500" cy="666583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2" name="Shape 62"/>
        <p:cNvGrpSpPr/>
        <p:nvPr/>
      </p:nvGrpSpPr>
      <p:grpSpPr>
        <a:xfrm>
          <a:off x="0" y="0"/>
          <a:ext cx="0" cy="0"/>
          <a:chOff x="0" y="0"/>
          <a:chExt cx="0" cy="0"/>
        </a:xfrm>
      </p:grpSpPr>
      <p:sp>
        <p:nvSpPr>
          <p:cNvPr id="63" name="Google Shape;63;p8"/>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2.15 AM.png" id="64" name="Google Shape;64;p8"/>
          <p:cNvPicPr preferRelativeResize="0"/>
          <p:nvPr/>
        </p:nvPicPr>
        <p:blipFill rotWithShape="1">
          <a:blip r:embed="rId3">
            <a:alphaModFix/>
          </a:blip>
          <a:srcRect b="16580" l="-25323" r="-25323" t="5957"/>
          <a:stretch/>
        </p:blipFill>
        <p:spPr>
          <a:xfrm>
            <a:off x="95226" y="95226"/>
            <a:ext cx="11998500" cy="666583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69" name="Shape 69"/>
        <p:cNvGrpSpPr/>
        <p:nvPr/>
      </p:nvGrpSpPr>
      <p:grpSpPr>
        <a:xfrm>
          <a:off x="0" y="0"/>
          <a:ext cx="0" cy="0"/>
          <a:chOff x="0" y="0"/>
          <a:chExt cx="0" cy="0"/>
        </a:xfrm>
      </p:grpSpPr>
      <p:sp>
        <p:nvSpPr>
          <p:cNvPr id="70" name="Google Shape;70;p9"/>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2.34 AM.png" id="71" name="Google Shape;71;p9"/>
          <p:cNvPicPr preferRelativeResize="0"/>
          <p:nvPr/>
        </p:nvPicPr>
        <p:blipFill rotWithShape="1">
          <a:blip r:embed="rId3">
            <a:alphaModFix/>
          </a:blip>
          <a:srcRect b="2144" l="-42413" r="-42413" t="2144"/>
          <a:stretch/>
        </p:blipFill>
        <p:spPr>
          <a:xfrm>
            <a:off x="95226" y="95226"/>
            <a:ext cx="11998500" cy="666583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76" name="Shape 76"/>
        <p:cNvGrpSpPr/>
        <p:nvPr/>
      </p:nvGrpSpPr>
      <p:grpSpPr>
        <a:xfrm>
          <a:off x="0" y="0"/>
          <a:ext cx="0" cy="0"/>
          <a:chOff x="0" y="0"/>
          <a:chExt cx="0" cy="0"/>
        </a:xfrm>
      </p:grpSpPr>
      <p:sp>
        <p:nvSpPr>
          <p:cNvPr id="77" name="Google Shape;77;p10"/>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2.52 AM.png" id="78" name="Google Shape;78;p10"/>
          <p:cNvPicPr preferRelativeResize="0"/>
          <p:nvPr/>
        </p:nvPicPr>
        <p:blipFill rotWithShape="1">
          <a:blip r:embed="rId3">
            <a:alphaModFix/>
          </a:blip>
          <a:srcRect b="-1056" l="-58171" r="-58171" t="-1056"/>
          <a:stretch/>
        </p:blipFill>
        <p:spPr>
          <a:xfrm>
            <a:off x="95226" y="95226"/>
            <a:ext cx="11998500" cy="66658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EFD"/>
        </a:solidFill>
      </p:bgPr>
    </p:bg>
    <p:spTree>
      <p:nvGrpSpPr>
        <p:cNvPr id="83" name="Shape 83"/>
        <p:cNvGrpSpPr/>
        <p:nvPr/>
      </p:nvGrpSpPr>
      <p:grpSpPr>
        <a:xfrm>
          <a:off x="0" y="0"/>
          <a:ext cx="0" cy="0"/>
          <a:chOff x="0" y="0"/>
          <a:chExt cx="0" cy="0"/>
        </a:xfrm>
      </p:grpSpPr>
      <p:sp>
        <p:nvSpPr>
          <p:cNvPr id="84" name="Google Shape;84;p11"/>
          <p:cNvSpPr/>
          <p:nvPr/>
        </p:nvSpPr>
        <p:spPr>
          <a:xfrm>
            <a:off x="95226" y="95226"/>
            <a:ext cx="11998500" cy="6665833"/>
          </a:xfrm>
          <a:prstGeom prst="rect">
            <a:avLst/>
          </a:prstGeom>
          <a:solidFill>
            <a:srgbClr val="12030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creenshot 2025-03-08 at 12.53.00 AM.png" id="85" name="Google Shape;85;p11"/>
          <p:cNvPicPr preferRelativeResize="0"/>
          <p:nvPr/>
        </p:nvPicPr>
        <p:blipFill rotWithShape="1">
          <a:blip r:embed="rId3">
            <a:alphaModFix/>
          </a:blip>
          <a:srcRect b="314" l="-52117" r="-52117" t="314"/>
          <a:stretch/>
        </p:blipFill>
        <p:spPr>
          <a:xfrm>
            <a:off x="95226" y="95226"/>
            <a:ext cx="11998500" cy="666583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